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1"/>
  </p:notesMasterIdLst>
  <p:sldIdLst>
    <p:sldId id="258" r:id="rId2"/>
    <p:sldId id="260" r:id="rId3"/>
    <p:sldId id="289" r:id="rId4"/>
    <p:sldId id="277" r:id="rId5"/>
    <p:sldId id="291" r:id="rId6"/>
    <p:sldId id="293" r:id="rId7"/>
    <p:sldId id="278" r:id="rId8"/>
    <p:sldId id="279" r:id="rId9"/>
    <p:sldId id="280" r:id="rId10"/>
    <p:sldId id="290" r:id="rId11"/>
    <p:sldId id="269" r:id="rId12"/>
    <p:sldId id="281" r:id="rId13"/>
    <p:sldId id="268" r:id="rId14"/>
    <p:sldId id="270" r:id="rId15"/>
    <p:sldId id="271" r:id="rId16"/>
    <p:sldId id="294" r:id="rId17"/>
    <p:sldId id="272" r:id="rId18"/>
    <p:sldId id="287" r:id="rId19"/>
    <p:sldId id="273" r:id="rId20"/>
    <p:sldId id="276" r:id="rId21"/>
    <p:sldId id="264" r:id="rId22"/>
    <p:sldId id="295" r:id="rId23"/>
    <p:sldId id="288" r:id="rId24"/>
    <p:sldId id="275" r:id="rId25"/>
    <p:sldId id="283" r:id="rId26"/>
    <p:sldId id="285" r:id="rId27"/>
    <p:sldId id="265" r:id="rId28"/>
    <p:sldId id="266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005390"/>
    <a:srgbClr val="7FCAFF"/>
    <a:srgbClr val="F7F4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2FB80-9925-4E3C-95E0-36ED9AD2B7B8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</dgm:pt>
    <dgm:pt modelId="{4C133EA0-9F86-4A0F-908E-C679811853B7}">
      <dgm:prSet phldrT="[Text]" custT="1"/>
      <dgm:spPr/>
      <dgm:t>
        <a:bodyPr/>
        <a:lstStyle/>
        <a:p>
          <a:pPr algn="ctr"/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Giới thiệu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DFC439AF-6983-4125-9F3F-EDA75CAC5319}" type="parTrans" cxnId="{EB233400-E075-4225-A8CE-7C7714DD85BF}">
      <dgm:prSet/>
      <dgm:spPr/>
      <dgm:t>
        <a:bodyPr/>
        <a:lstStyle/>
        <a:p>
          <a:pPr algn="ctr"/>
          <a:endParaRPr lang="en-US"/>
        </a:p>
      </dgm:t>
    </dgm:pt>
    <dgm:pt modelId="{7FF42CD3-FCD8-4C34-A5F2-881CF57F5044}" type="sibTrans" cxnId="{EB233400-E075-4225-A8CE-7C7714DD85BF}">
      <dgm:prSet/>
      <dgm:spPr/>
      <dgm:t>
        <a:bodyPr/>
        <a:lstStyle/>
        <a:p>
          <a:pPr algn="ctr"/>
          <a:endParaRPr lang="en-US"/>
        </a:p>
      </dgm:t>
    </dgm:pt>
    <dgm:pt modelId="{EC476890-F7DB-4E30-B06D-05E2AD0D3153}">
      <dgm:prSet phldrT="[Text]" custT="1"/>
      <dgm:spPr/>
      <dgm:t>
        <a:bodyPr/>
        <a:lstStyle/>
        <a:p>
          <a:pPr algn="ctr"/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Xây dựng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59CD2F5E-5BDE-462E-BF1E-1D20ED8A5FE6}" type="parTrans" cxnId="{32674DCA-8223-4EDE-B292-D747BEF8D911}">
      <dgm:prSet/>
      <dgm:spPr/>
      <dgm:t>
        <a:bodyPr/>
        <a:lstStyle/>
        <a:p>
          <a:pPr algn="ctr"/>
          <a:endParaRPr lang="en-US"/>
        </a:p>
      </dgm:t>
    </dgm:pt>
    <dgm:pt modelId="{1F3C0822-1D4F-4068-9AB6-7B6DA0F957EE}" type="sibTrans" cxnId="{32674DCA-8223-4EDE-B292-D747BEF8D911}">
      <dgm:prSet/>
      <dgm:spPr/>
      <dgm:t>
        <a:bodyPr/>
        <a:lstStyle/>
        <a:p>
          <a:pPr algn="ctr"/>
          <a:endParaRPr lang="en-US"/>
        </a:p>
      </dgm:t>
    </dgm:pt>
    <dgm:pt modelId="{70DD60AC-4494-491A-AA16-85B8A041540B}">
      <dgm:prSet phldrT="[Text]" custT="1"/>
      <dgm:spPr/>
      <dgm:t>
        <a:bodyPr/>
        <a:lstStyle/>
        <a:p>
          <a:pPr algn="ctr"/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Kết quả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50EAEFAE-47A0-4AC8-BC44-14E39CAA6DAF}" type="parTrans" cxnId="{92F46B5F-FC09-49CA-B4D8-42B6B436F2FF}">
      <dgm:prSet/>
      <dgm:spPr/>
      <dgm:t>
        <a:bodyPr/>
        <a:lstStyle/>
        <a:p>
          <a:pPr algn="ctr"/>
          <a:endParaRPr lang="en-US"/>
        </a:p>
      </dgm:t>
    </dgm:pt>
    <dgm:pt modelId="{2895CAD4-F0EA-442F-915B-4A01D44BA8CC}" type="sibTrans" cxnId="{92F46B5F-FC09-49CA-B4D8-42B6B436F2FF}">
      <dgm:prSet/>
      <dgm:spPr/>
      <dgm:t>
        <a:bodyPr/>
        <a:lstStyle/>
        <a:p>
          <a:pPr algn="ctr"/>
          <a:endParaRPr lang="en-US"/>
        </a:p>
      </dgm:t>
    </dgm:pt>
    <dgm:pt modelId="{F2196F3D-9579-43E7-89F5-367A0098E0FA}">
      <dgm:prSet phldrT="[Text]" custT="1"/>
      <dgm:spPr/>
      <dgm:t>
        <a:bodyPr/>
        <a:lstStyle/>
        <a:p>
          <a:pPr algn="ctr"/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Đánh giá 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6243647D-66BA-4BC7-ADD1-4700F4BA14B5}" type="parTrans" cxnId="{C2BA66C3-1868-4537-92EE-69A001AB559F}">
      <dgm:prSet/>
      <dgm:spPr/>
      <dgm:t>
        <a:bodyPr/>
        <a:lstStyle/>
        <a:p>
          <a:pPr algn="ctr"/>
          <a:endParaRPr lang="en-US"/>
        </a:p>
      </dgm:t>
    </dgm:pt>
    <dgm:pt modelId="{952F03BC-B75A-4FE3-A0F0-7CA1D4C645A7}" type="sibTrans" cxnId="{C2BA66C3-1868-4537-92EE-69A001AB559F}">
      <dgm:prSet/>
      <dgm:spPr/>
      <dgm:t>
        <a:bodyPr/>
        <a:lstStyle/>
        <a:p>
          <a:pPr algn="ctr"/>
          <a:endParaRPr lang="en-US"/>
        </a:p>
      </dgm:t>
    </dgm:pt>
    <dgm:pt modelId="{071676C4-3FD8-420A-88AD-16D483D5FC8E}" type="pres">
      <dgm:prSet presAssocID="{7752FB80-9925-4E3C-95E0-36ED9AD2B7B8}" presName="Name0" presStyleCnt="0">
        <dgm:presLayoutVars>
          <dgm:dir/>
          <dgm:resizeHandles val="exact"/>
        </dgm:presLayoutVars>
      </dgm:prSet>
      <dgm:spPr/>
    </dgm:pt>
    <dgm:pt modelId="{08AB7704-E7C8-4565-A824-1C704C774B09}" type="pres">
      <dgm:prSet presAssocID="{4C133EA0-9F86-4A0F-908E-C679811853B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361E2E-52A8-4567-9C79-60BF4B0832DD}" type="pres">
      <dgm:prSet presAssocID="{7FF42CD3-FCD8-4C34-A5F2-881CF57F5044}" presName="sibTrans" presStyleLbl="sibTrans2D1" presStyleIdx="0" presStyleCnt="3"/>
      <dgm:spPr/>
      <dgm:t>
        <a:bodyPr/>
        <a:lstStyle/>
        <a:p>
          <a:endParaRPr lang="en-US"/>
        </a:p>
      </dgm:t>
    </dgm:pt>
    <dgm:pt modelId="{3EB7CD7C-5EBC-4ADF-90DD-5486E48DDF27}" type="pres">
      <dgm:prSet presAssocID="{7FF42CD3-FCD8-4C34-A5F2-881CF57F5044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8BE9C748-3E72-44AA-B3EB-2C6AD9E426C0}" type="pres">
      <dgm:prSet presAssocID="{EC476890-F7DB-4E30-B06D-05E2AD0D315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0778BF-FBD5-4082-A1FD-3090BB40A0D5}" type="pres">
      <dgm:prSet presAssocID="{1F3C0822-1D4F-4068-9AB6-7B6DA0F957E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68C3600-66B9-46FB-AAA3-6DB51666E5A1}" type="pres">
      <dgm:prSet presAssocID="{1F3C0822-1D4F-4068-9AB6-7B6DA0F957E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39EB3507-904E-4634-9EF6-6F888BBC66D8}" type="pres">
      <dgm:prSet presAssocID="{70DD60AC-4494-491A-AA16-85B8A041540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10B9F1-2AA0-4927-99BE-903155BADC95}" type="pres">
      <dgm:prSet presAssocID="{2895CAD4-F0EA-442F-915B-4A01D44BA8CC}" presName="sibTrans" presStyleLbl="sibTrans2D1" presStyleIdx="2" presStyleCnt="3"/>
      <dgm:spPr/>
      <dgm:t>
        <a:bodyPr/>
        <a:lstStyle/>
        <a:p>
          <a:endParaRPr lang="en-US"/>
        </a:p>
      </dgm:t>
    </dgm:pt>
    <dgm:pt modelId="{FE364B24-2B33-48F6-A853-51BB64D9B32F}" type="pres">
      <dgm:prSet presAssocID="{2895CAD4-F0EA-442F-915B-4A01D44BA8CC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8540998-D525-4EA4-AD7D-9D6E5C55B260}" type="pres">
      <dgm:prSet presAssocID="{F2196F3D-9579-43E7-89F5-367A0098E0F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ACC213-4087-4EC2-99D3-2EFC6D26F86D}" type="presOf" srcId="{7FF42CD3-FCD8-4C34-A5F2-881CF57F5044}" destId="{3EB7CD7C-5EBC-4ADF-90DD-5486E48DDF27}" srcOrd="1" destOrd="0" presId="urn:microsoft.com/office/officeart/2005/8/layout/process1"/>
    <dgm:cxn modelId="{C2BA66C3-1868-4537-92EE-69A001AB559F}" srcId="{7752FB80-9925-4E3C-95E0-36ED9AD2B7B8}" destId="{F2196F3D-9579-43E7-89F5-367A0098E0FA}" srcOrd="3" destOrd="0" parTransId="{6243647D-66BA-4BC7-ADD1-4700F4BA14B5}" sibTransId="{952F03BC-B75A-4FE3-A0F0-7CA1D4C645A7}"/>
    <dgm:cxn modelId="{EAAD3517-7336-4F1C-9FB6-4E3CEA8D0A15}" type="presOf" srcId="{70DD60AC-4494-491A-AA16-85B8A041540B}" destId="{39EB3507-904E-4634-9EF6-6F888BBC66D8}" srcOrd="0" destOrd="0" presId="urn:microsoft.com/office/officeart/2005/8/layout/process1"/>
    <dgm:cxn modelId="{3E00E59B-1133-465E-8EF3-0957AF6C0A30}" type="presOf" srcId="{EC476890-F7DB-4E30-B06D-05E2AD0D3153}" destId="{8BE9C748-3E72-44AA-B3EB-2C6AD9E426C0}" srcOrd="0" destOrd="0" presId="urn:microsoft.com/office/officeart/2005/8/layout/process1"/>
    <dgm:cxn modelId="{EA1C88A9-6CA5-4518-AFCA-AF4F557A7A47}" type="presOf" srcId="{2895CAD4-F0EA-442F-915B-4A01D44BA8CC}" destId="{8710B9F1-2AA0-4927-99BE-903155BADC95}" srcOrd="0" destOrd="0" presId="urn:microsoft.com/office/officeart/2005/8/layout/process1"/>
    <dgm:cxn modelId="{EB233400-E075-4225-A8CE-7C7714DD85BF}" srcId="{7752FB80-9925-4E3C-95E0-36ED9AD2B7B8}" destId="{4C133EA0-9F86-4A0F-908E-C679811853B7}" srcOrd="0" destOrd="0" parTransId="{DFC439AF-6983-4125-9F3F-EDA75CAC5319}" sibTransId="{7FF42CD3-FCD8-4C34-A5F2-881CF57F5044}"/>
    <dgm:cxn modelId="{92F46B5F-FC09-49CA-B4D8-42B6B436F2FF}" srcId="{7752FB80-9925-4E3C-95E0-36ED9AD2B7B8}" destId="{70DD60AC-4494-491A-AA16-85B8A041540B}" srcOrd="2" destOrd="0" parTransId="{50EAEFAE-47A0-4AC8-BC44-14E39CAA6DAF}" sibTransId="{2895CAD4-F0EA-442F-915B-4A01D44BA8CC}"/>
    <dgm:cxn modelId="{32674DCA-8223-4EDE-B292-D747BEF8D911}" srcId="{7752FB80-9925-4E3C-95E0-36ED9AD2B7B8}" destId="{EC476890-F7DB-4E30-B06D-05E2AD0D3153}" srcOrd="1" destOrd="0" parTransId="{59CD2F5E-5BDE-462E-BF1E-1D20ED8A5FE6}" sibTransId="{1F3C0822-1D4F-4068-9AB6-7B6DA0F957EE}"/>
    <dgm:cxn modelId="{787EA4B1-95ED-4368-A589-433372D3CC9E}" type="presOf" srcId="{7FF42CD3-FCD8-4C34-A5F2-881CF57F5044}" destId="{B1361E2E-52A8-4567-9C79-60BF4B0832DD}" srcOrd="0" destOrd="0" presId="urn:microsoft.com/office/officeart/2005/8/layout/process1"/>
    <dgm:cxn modelId="{8ACFE01C-11EB-4153-AB6F-D4B4E4350498}" type="presOf" srcId="{1F3C0822-1D4F-4068-9AB6-7B6DA0F957EE}" destId="{C68C3600-66B9-46FB-AAA3-6DB51666E5A1}" srcOrd="1" destOrd="0" presId="urn:microsoft.com/office/officeart/2005/8/layout/process1"/>
    <dgm:cxn modelId="{27555879-91E3-45E0-80BD-2F801B80D7A4}" type="presOf" srcId="{7752FB80-9925-4E3C-95E0-36ED9AD2B7B8}" destId="{071676C4-3FD8-420A-88AD-16D483D5FC8E}" srcOrd="0" destOrd="0" presId="urn:microsoft.com/office/officeart/2005/8/layout/process1"/>
    <dgm:cxn modelId="{95C8DFC0-22FC-4EDA-903F-D760694970AF}" type="presOf" srcId="{F2196F3D-9579-43E7-89F5-367A0098E0FA}" destId="{98540998-D525-4EA4-AD7D-9D6E5C55B260}" srcOrd="0" destOrd="0" presId="urn:microsoft.com/office/officeart/2005/8/layout/process1"/>
    <dgm:cxn modelId="{82EFE062-ACE5-4919-8C91-CD182D06473C}" type="presOf" srcId="{2895CAD4-F0EA-442F-915B-4A01D44BA8CC}" destId="{FE364B24-2B33-48F6-A853-51BB64D9B32F}" srcOrd="1" destOrd="0" presId="urn:microsoft.com/office/officeart/2005/8/layout/process1"/>
    <dgm:cxn modelId="{1BAFC123-49E5-45E2-BB95-D89CB861542F}" type="presOf" srcId="{4C133EA0-9F86-4A0F-908E-C679811853B7}" destId="{08AB7704-E7C8-4565-A824-1C704C774B09}" srcOrd="0" destOrd="0" presId="urn:microsoft.com/office/officeart/2005/8/layout/process1"/>
    <dgm:cxn modelId="{E72B77FF-E0C5-495D-8CF3-C6B246BAD39E}" type="presOf" srcId="{1F3C0822-1D4F-4068-9AB6-7B6DA0F957EE}" destId="{030778BF-FBD5-4082-A1FD-3090BB40A0D5}" srcOrd="0" destOrd="0" presId="urn:microsoft.com/office/officeart/2005/8/layout/process1"/>
    <dgm:cxn modelId="{1C5B6025-E2CB-4E43-BED4-FBF5847D87BA}" type="presParOf" srcId="{071676C4-3FD8-420A-88AD-16D483D5FC8E}" destId="{08AB7704-E7C8-4565-A824-1C704C774B09}" srcOrd="0" destOrd="0" presId="urn:microsoft.com/office/officeart/2005/8/layout/process1"/>
    <dgm:cxn modelId="{F240C747-88A2-4061-A4CA-BDA314E21409}" type="presParOf" srcId="{071676C4-3FD8-420A-88AD-16D483D5FC8E}" destId="{B1361E2E-52A8-4567-9C79-60BF4B0832DD}" srcOrd="1" destOrd="0" presId="urn:microsoft.com/office/officeart/2005/8/layout/process1"/>
    <dgm:cxn modelId="{66BF60A2-BEF0-4D00-B30A-DFCDA9A57FB7}" type="presParOf" srcId="{B1361E2E-52A8-4567-9C79-60BF4B0832DD}" destId="{3EB7CD7C-5EBC-4ADF-90DD-5486E48DDF27}" srcOrd="0" destOrd="0" presId="urn:microsoft.com/office/officeart/2005/8/layout/process1"/>
    <dgm:cxn modelId="{5BA6378F-C7BD-49B2-92F6-6D75C823A83B}" type="presParOf" srcId="{071676C4-3FD8-420A-88AD-16D483D5FC8E}" destId="{8BE9C748-3E72-44AA-B3EB-2C6AD9E426C0}" srcOrd="2" destOrd="0" presId="urn:microsoft.com/office/officeart/2005/8/layout/process1"/>
    <dgm:cxn modelId="{6656A5E9-E65E-45C2-B8EF-4CDA3B37C0C6}" type="presParOf" srcId="{071676C4-3FD8-420A-88AD-16D483D5FC8E}" destId="{030778BF-FBD5-4082-A1FD-3090BB40A0D5}" srcOrd="3" destOrd="0" presId="urn:microsoft.com/office/officeart/2005/8/layout/process1"/>
    <dgm:cxn modelId="{4E9D2353-EF3B-4AC9-94A2-65CAECDB3640}" type="presParOf" srcId="{030778BF-FBD5-4082-A1FD-3090BB40A0D5}" destId="{C68C3600-66B9-46FB-AAA3-6DB51666E5A1}" srcOrd="0" destOrd="0" presId="urn:microsoft.com/office/officeart/2005/8/layout/process1"/>
    <dgm:cxn modelId="{70D0A417-9018-45F8-AC86-B48A87A2D09E}" type="presParOf" srcId="{071676C4-3FD8-420A-88AD-16D483D5FC8E}" destId="{39EB3507-904E-4634-9EF6-6F888BBC66D8}" srcOrd="4" destOrd="0" presId="urn:microsoft.com/office/officeart/2005/8/layout/process1"/>
    <dgm:cxn modelId="{D3B15A8D-F0F1-4BF9-87E0-3552A35C2A1A}" type="presParOf" srcId="{071676C4-3FD8-420A-88AD-16D483D5FC8E}" destId="{8710B9F1-2AA0-4927-99BE-903155BADC95}" srcOrd="5" destOrd="0" presId="urn:microsoft.com/office/officeart/2005/8/layout/process1"/>
    <dgm:cxn modelId="{02E11411-76AF-45A8-B230-41D204D819F3}" type="presParOf" srcId="{8710B9F1-2AA0-4927-99BE-903155BADC95}" destId="{FE364B24-2B33-48F6-A853-51BB64D9B32F}" srcOrd="0" destOrd="0" presId="urn:microsoft.com/office/officeart/2005/8/layout/process1"/>
    <dgm:cxn modelId="{77C4935B-AA3E-43B0-98E2-0575B5F53071}" type="presParOf" srcId="{071676C4-3FD8-420A-88AD-16D483D5FC8E}" destId="{98540998-D525-4EA4-AD7D-9D6E5C55B26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CC1E75-CC7A-4111-98AC-DD4E4E7DD614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5CDBFC0-558A-45D6-9ECB-9CE02CDFBCAA}">
      <dgm:prSet phldrT="[Text]" custT="1"/>
      <dgm:spPr/>
      <dgm:t>
        <a:bodyPr/>
        <a:lstStyle/>
        <a:p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[1] Tính cấp thiết của đề tài 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6422EB03-CA37-4795-97C9-E318299A33DB}" type="parTrans" cxnId="{376D1DCE-DDCE-4D69-8F8A-2F95AE7B5B6B}">
      <dgm:prSet/>
      <dgm:spPr/>
      <dgm:t>
        <a:bodyPr/>
        <a:lstStyle/>
        <a:p>
          <a:endParaRPr lang="en-US"/>
        </a:p>
      </dgm:t>
    </dgm:pt>
    <dgm:pt modelId="{B05C50A3-01BF-44A8-A508-4554D181C55C}" type="sibTrans" cxnId="{376D1DCE-DDCE-4D69-8F8A-2F95AE7B5B6B}">
      <dgm:prSet/>
      <dgm:spPr/>
      <dgm:t>
        <a:bodyPr/>
        <a:lstStyle/>
        <a:p>
          <a:endParaRPr lang="en-US"/>
        </a:p>
      </dgm:t>
    </dgm:pt>
    <dgm:pt modelId="{6C49CB7C-7C60-4D73-92D2-78F915058D4C}">
      <dgm:prSet phldrT="[Text]" custT="1"/>
      <dgm:spPr/>
      <dgm:t>
        <a:bodyPr/>
        <a:lstStyle/>
        <a:p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[2] </a:t>
          </a:r>
          <a:r>
            <a:rPr lang="vi-VN" sz="2400" smtClean="0">
              <a:latin typeface="Cambria Math" panose="02040503050406030204" pitchFamily="18" charset="0"/>
              <a:ea typeface="Cambria Math" panose="02040503050406030204" pitchFamily="18" charset="0"/>
            </a:rPr>
            <a:t>E</a:t>
          </a:r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thanol và xăng sinh học 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C57B18CB-5712-4FEF-9B53-4AF4ACD96C14}" type="parTrans" cxnId="{0D18ADEA-C895-4E3B-8447-ECD61FEF8B41}">
      <dgm:prSet/>
      <dgm:spPr/>
      <dgm:t>
        <a:bodyPr/>
        <a:lstStyle/>
        <a:p>
          <a:endParaRPr lang="en-US"/>
        </a:p>
      </dgm:t>
    </dgm:pt>
    <dgm:pt modelId="{698BC19B-BE8F-4775-8751-8726610B74DA}" type="sibTrans" cxnId="{0D18ADEA-C895-4E3B-8447-ECD61FEF8B41}">
      <dgm:prSet/>
      <dgm:spPr/>
      <dgm:t>
        <a:bodyPr/>
        <a:lstStyle/>
        <a:p>
          <a:endParaRPr lang="en-US"/>
        </a:p>
      </dgm:t>
    </dgm:pt>
    <dgm:pt modelId="{63F060B1-BB4D-429D-A578-6247678EBD5E}">
      <dgm:prSet phldrT="[Text]" custT="1"/>
      <dgm:spPr/>
      <dgm:t>
        <a:bodyPr/>
        <a:lstStyle/>
        <a:p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[3] </a:t>
          </a:r>
          <a:r>
            <a:rPr lang="vi-VN" sz="2400" smtClean="0">
              <a:latin typeface="Cambria Math" panose="02040503050406030204" pitchFamily="18" charset="0"/>
              <a:ea typeface="Cambria Math" panose="02040503050406030204" pitchFamily="18" charset="0"/>
            </a:rPr>
            <a:t>Ô tô</a:t>
          </a:r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 sử dụng nhiên liệu linh hoạt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E6968C95-0905-4446-85AE-0BBB81B4DCA6}" type="parTrans" cxnId="{209BC487-E7FC-4D2D-B4F0-F42800E1C6DC}">
      <dgm:prSet/>
      <dgm:spPr/>
      <dgm:t>
        <a:bodyPr/>
        <a:lstStyle/>
        <a:p>
          <a:endParaRPr lang="en-US"/>
        </a:p>
      </dgm:t>
    </dgm:pt>
    <dgm:pt modelId="{65A38472-E9E8-48B6-8971-E34EDFC337FF}" type="sibTrans" cxnId="{209BC487-E7FC-4D2D-B4F0-F42800E1C6DC}">
      <dgm:prSet/>
      <dgm:spPr/>
      <dgm:t>
        <a:bodyPr/>
        <a:lstStyle/>
        <a:p>
          <a:endParaRPr lang="en-US"/>
        </a:p>
      </dgm:t>
    </dgm:pt>
    <dgm:pt modelId="{13BBFCE5-AEA0-407D-9A70-6797F3F1B616}">
      <dgm:prSet phldrT="[Text]" custT="1"/>
      <dgm:spPr/>
      <dgm:t>
        <a:bodyPr/>
        <a:lstStyle/>
        <a:p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[4] Phần mềm AVL Boost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0F18E268-ADAB-4E2B-BBBA-BFBC1357BA02}" type="parTrans" cxnId="{8905B477-D1AE-4F12-9306-2BCC4BC6D0E9}">
      <dgm:prSet/>
      <dgm:spPr/>
      <dgm:t>
        <a:bodyPr/>
        <a:lstStyle/>
        <a:p>
          <a:endParaRPr lang="en-US"/>
        </a:p>
      </dgm:t>
    </dgm:pt>
    <dgm:pt modelId="{0B1BDB43-E74E-4862-A49C-80F27B9B4F3D}" type="sibTrans" cxnId="{8905B477-D1AE-4F12-9306-2BCC4BC6D0E9}">
      <dgm:prSet/>
      <dgm:spPr/>
      <dgm:t>
        <a:bodyPr/>
        <a:lstStyle/>
        <a:p>
          <a:endParaRPr lang="en-US"/>
        </a:p>
      </dgm:t>
    </dgm:pt>
    <dgm:pt modelId="{764EB2AD-C6BD-47B2-8EC3-3A72743B2CE2}" type="pres">
      <dgm:prSet presAssocID="{43CC1E75-CC7A-4111-98AC-DD4E4E7DD61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79D32B-9CC1-440F-99B8-BC9496951330}" type="pres">
      <dgm:prSet presAssocID="{05CDBFC0-558A-45D6-9ECB-9CE02CDFBCAA}" presName="parentLin" presStyleCnt="0"/>
      <dgm:spPr/>
    </dgm:pt>
    <dgm:pt modelId="{0D450A1F-1976-43DA-81C5-4B4E2F8E3F74}" type="pres">
      <dgm:prSet presAssocID="{05CDBFC0-558A-45D6-9ECB-9CE02CDFBCAA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57FA15D9-CD41-4332-A19D-39F12A8E6D27}" type="pres">
      <dgm:prSet presAssocID="{05CDBFC0-558A-45D6-9ECB-9CE02CDFBCAA}" presName="parentText" presStyleLbl="node1" presStyleIdx="0" presStyleCnt="4" custLinFactNeighborX="-3827" custLinFactNeighborY="586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AC0C2-8BC3-4E5A-AAAE-D8687A6A9C0E}" type="pres">
      <dgm:prSet presAssocID="{05CDBFC0-558A-45D6-9ECB-9CE02CDFBCAA}" presName="negativeSpace" presStyleCnt="0"/>
      <dgm:spPr/>
    </dgm:pt>
    <dgm:pt modelId="{D93213FB-48F1-463B-A983-D17C075B1C83}" type="pres">
      <dgm:prSet presAssocID="{05CDBFC0-558A-45D6-9ECB-9CE02CDFBCAA}" presName="childText" presStyleLbl="conFgAcc1" presStyleIdx="0" presStyleCnt="4">
        <dgm:presLayoutVars>
          <dgm:bulletEnabled val="1"/>
        </dgm:presLayoutVars>
      </dgm:prSet>
      <dgm:spPr/>
    </dgm:pt>
    <dgm:pt modelId="{3163EEDC-45DC-4596-8830-DB8A0ECB3223}" type="pres">
      <dgm:prSet presAssocID="{B05C50A3-01BF-44A8-A508-4554D181C55C}" presName="spaceBetweenRectangles" presStyleCnt="0"/>
      <dgm:spPr/>
    </dgm:pt>
    <dgm:pt modelId="{3960B0B9-6597-41B6-9CE6-FB51C1ED8456}" type="pres">
      <dgm:prSet presAssocID="{6C49CB7C-7C60-4D73-92D2-78F915058D4C}" presName="parentLin" presStyleCnt="0"/>
      <dgm:spPr/>
    </dgm:pt>
    <dgm:pt modelId="{880B240C-65EF-4756-899B-DEE9B9A4C8D6}" type="pres">
      <dgm:prSet presAssocID="{6C49CB7C-7C60-4D73-92D2-78F915058D4C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CA0309B1-E0AD-453D-9544-216CB5F57CFA}" type="pres">
      <dgm:prSet presAssocID="{6C49CB7C-7C60-4D73-92D2-78F915058D4C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35947-173E-4A0B-952F-4F2CCA6C9006}" type="pres">
      <dgm:prSet presAssocID="{6C49CB7C-7C60-4D73-92D2-78F915058D4C}" presName="negativeSpace" presStyleCnt="0"/>
      <dgm:spPr/>
    </dgm:pt>
    <dgm:pt modelId="{6CA0C0B2-6780-4DFC-A3B1-E7B4C7376701}" type="pres">
      <dgm:prSet presAssocID="{6C49CB7C-7C60-4D73-92D2-78F915058D4C}" presName="childText" presStyleLbl="conFgAcc1" presStyleIdx="1" presStyleCnt="4">
        <dgm:presLayoutVars>
          <dgm:bulletEnabled val="1"/>
        </dgm:presLayoutVars>
      </dgm:prSet>
      <dgm:spPr/>
    </dgm:pt>
    <dgm:pt modelId="{CEA20913-301D-456B-9008-BA11ECD16D02}" type="pres">
      <dgm:prSet presAssocID="{698BC19B-BE8F-4775-8751-8726610B74DA}" presName="spaceBetweenRectangles" presStyleCnt="0"/>
      <dgm:spPr/>
    </dgm:pt>
    <dgm:pt modelId="{E87E300D-297B-4BE0-AAAF-3AE1820333BA}" type="pres">
      <dgm:prSet presAssocID="{63F060B1-BB4D-429D-A578-6247678EBD5E}" presName="parentLin" presStyleCnt="0"/>
      <dgm:spPr/>
    </dgm:pt>
    <dgm:pt modelId="{9D354ACE-C083-49CE-B6D0-206DA14CB854}" type="pres">
      <dgm:prSet presAssocID="{63F060B1-BB4D-429D-A578-6247678EBD5E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2F8CB10C-201E-4BF3-807F-16C6A60B10E5}" type="pres">
      <dgm:prSet presAssocID="{63F060B1-BB4D-429D-A578-6247678EBD5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28E47-D978-4522-A672-26C9790BD7A4}" type="pres">
      <dgm:prSet presAssocID="{63F060B1-BB4D-429D-A578-6247678EBD5E}" presName="negativeSpace" presStyleCnt="0"/>
      <dgm:spPr/>
    </dgm:pt>
    <dgm:pt modelId="{1E81B3F5-1219-4303-8474-61A7505720F6}" type="pres">
      <dgm:prSet presAssocID="{63F060B1-BB4D-429D-A578-6247678EBD5E}" presName="childText" presStyleLbl="conFgAcc1" presStyleIdx="2" presStyleCnt="4">
        <dgm:presLayoutVars>
          <dgm:bulletEnabled val="1"/>
        </dgm:presLayoutVars>
      </dgm:prSet>
      <dgm:spPr/>
    </dgm:pt>
    <dgm:pt modelId="{8C9894E1-3328-4340-BB42-DA0341A7155A}" type="pres">
      <dgm:prSet presAssocID="{65A38472-E9E8-48B6-8971-E34EDFC337FF}" presName="spaceBetweenRectangles" presStyleCnt="0"/>
      <dgm:spPr/>
    </dgm:pt>
    <dgm:pt modelId="{633D3D78-E537-47EE-8337-2A42D7C55C87}" type="pres">
      <dgm:prSet presAssocID="{13BBFCE5-AEA0-407D-9A70-6797F3F1B616}" presName="parentLin" presStyleCnt="0"/>
      <dgm:spPr/>
    </dgm:pt>
    <dgm:pt modelId="{C0CB9B8B-C077-4423-B803-9EE276EFDAE8}" type="pres">
      <dgm:prSet presAssocID="{13BBFCE5-AEA0-407D-9A70-6797F3F1B616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6AE3C684-A844-4D4E-9CC4-33A0813CCB62}" type="pres">
      <dgm:prSet presAssocID="{13BBFCE5-AEA0-407D-9A70-6797F3F1B61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0F32DC-8D16-432B-9927-6767B56418C1}" type="pres">
      <dgm:prSet presAssocID="{13BBFCE5-AEA0-407D-9A70-6797F3F1B616}" presName="negativeSpace" presStyleCnt="0"/>
      <dgm:spPr/>
    </dgm:pt>
    <dgm:pt modelId="{9D75129A-E551-4325-96FA-5E8CFC00F243}" type="pres">
      <dgm:prSet presAssocID="{13BBFCE5-AEA0-407D-9A70-6797F3F1B61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6267452-2EBB-42A4-967E-EC6B6B74FFF4}" type="presOf" srcId="{6C49CB7C-7C60-4D73-92D2-78F915058D4C}" destId="{880B240C-65EF-4756-899B-DEE9B9A4C8D6}" srcOrd="0" destOrd="0" presId="urn:microsoft.com/office/officeart/2005/8/layout/list1"/>
    <dgm:cxn modelId="{7FA0236C-A0B0-45C2-9BE7-AA06FD98039F}" type="presOf" srcId="{05CDBFC0-558A-45D6-9ECB-9CE02CDFBCAA}" destId="{0D450A1F-1976-43DA-81C5-4B4E2F8E3F74}" srcOrd="0" destOrd="0" presId="urn:microsoft.com/office/officeart/2005/8/layout/list1"/>
    <dgm:cxn modelId="{0D18ADEA-C895-4E3B-8447-ECD61FEF8B41}" srcId="{43CC1E75-CC7A-4111-98AC-DD4E4E7DD614}" destId="{6C49CB7C-7C60-4D73-92D2-78F915058D4C}" srcOrd="1" destOrd="0" parTransId="{C57B18CB-5712-4FEF-9B53-4AF4ACD96C14}" sibTransId="{698BC19B-BE8F-4775-8751-8726610B74DA}"/>
    <dgm:cxn modelId="{376D1DCE-DDCE-4D69-8F8A-2F95AE7B5B6B}" srcId="{43CC1E75-CC7A-4111-98AC-DD4E4E7DD614}" destId="{05CDBFC0-558A-45D6-9ECB-9CE02CDFBCAA}" srcOrd="0" destOrd="0" parTransId="{6422EB03-CA37-4795-97C9-E318299A33DB}" sibTransId="{B05C50A3-01BF-44A8-A508-4554D181C55C}"/>
    <dgm:cxn modelId="{2030B287-4BE9-4378-9687-14DE098F09E2}" type="presOf" srcId="{13BBFCE5-AEA0-407D-9A70-6797F3F1B616}" destId="{6AE3C684-A844-4D4E-9CC4-33A0813CCB62}" srcOrd="1" destOrd="0" presId="urn:microsoft.com/office/officeart/2005/8/layout/list1"/>
    <dgm:cxn modelId="{8905B477-D1AE-4F12-9306-2BCC4BC6D0E9}" srcId="{43CC1E75-CC7A-4111-98AC-DD4E4E7DD614}" destId="{13BBFCE5-AEA0-407D-9A70-6797F3F1B616}" srcOrd="3" destOrd="0" parTransId="{0F18E268-ADAB-4E2B-BBBA-BFBC1357BA02}" sibTransId="{0B1BDB43-E74E-4862-A49C-80F27B9B4F3D}"/>
    <dgm:cxn modelId="{209BC487-E7FC-4D2D-B4F0-F42800E1C6DC}" srcId="{43CC1E75-CC7A-4111-98AC-DD4E4E7DD614}" destId="{63F060B1-BB4D-429D-A578-6247678EBD5E}" srcOrd="2" destOrd="0" parTransId="{E6968C95-0905-4446-85AE-0BBB81B4DCA6}" sibTransId="{65A38472-E9E8-48B6-8971-E34EDFC337FF}"/>
    <dgm:cxn modelId="{5B827E0A-9538-48EA-903E-EE497CCB68FB}" type="presOf" srcId="{43CC1E75-CC7A-4111-98AC-DD4E4E7DD614}" destId="{764EB2AD-C6BD-47B2-8EC3-3A72743B2CE2}" srcOrd="0" destOrd="0" presId="urn:microsoft.com/office/officeart/2005/8/layout/list1"/>
    <dgm:cxn modelId="{4A8E4163-6BBB-40C6-BCC9-D657F984F466}" type="presOf" srcId="{63F060B1-BB4D-429D-A578-6247678EBD5E}" destId="{9D354ACE-C083-49CE-B6D0-206DA14CB854}" srcOrd="0" destOrd="0" presId="urn:microsoft.com/office/officeart/2005/8/layout/list1"/>
    <dgm:cxn modelId="{28ABE3D4-FA28-414E-8F9F-F63F13A3F3F5}" type="presOf" srcId="{6C49CB7C-7C60-4D73-92D2-78F915058D4C}" destId="{CA0309B1-E0AD-453D-9544-216CB5F57CFA}" srcOrd="1" destOrd="0" presId="urn:microsoft.com/office/officeart/2005/8/layout/list1"/>
    <dgm:cxn modelId="{78C5E269-AFC1-43ED-94BA-74A7FA589934}" type="presOf" srcId="{63F060B1-BB4D-429D-A578-6247678EBD5E}" destId="{2F8CB10C-201E-4BF3-807F-16C6A60B10E5}" srcOrd="1" destOrd="0" presId="urn:microsoft.com/office/officeart/2005/8/layout/list1"/>
    <dgm:cxn modelId="{F8B466AF-66E9-41CB-95A5-9D399CCA8E36}" type="presOf" srcId="{13BBFCE5-AEA0-407D-9A70-6797F3F1B616}" destId="{C0CB9B8B-C077-4423-B803-9EE276EFDAE8}" srcOrd="0" destOrd="0" presId="urn:microsoft.com/office/officeart/2005/8/layout/list1"/>
    <dgm:cxn modelId="{E7FDCE56-1CF4-4B4C-A3B4-128DA505AA50}" type="presOf" srcId="{05CDBFC0-558A-45D6-9ECB-9CE02CDFBCAA}" destId="{57FA15D9-CD41-4332-A19D-39F12A8E6D27}" srcOrd="1" destOrd="0" presId="urn:microsoft.com/office/officeart/2005/8/layout/list1"/>
    <dgm:cxn modelId="{A55B479A-C8F4-4778-9280-A21F24BD73F5}" type="presParOf" srcId="{764EB2AD-C6BD-47B2-8EC3-3A72743B2CE2}" destId="{4979D32B-9CC1-440F-99B8-BC9496951330}" srcOrd="0" destOrd="0" presId="urn:microsoft.com/office/officeart/2005/8/layout/list1"/>
    <dgm:cxn modelId="{6CEB1416-75FA-4A9F-86E1-84D5C34275F2}" type="presParOf" srcId="{4979D32B-9CC1-440F-99B8-BC9496951330}" destId="{0D450A1F-1976-43DA-81C5-4B4E2F8E3F74}" srcOrd="0" destOrd="0" presId="urn:microsoft.com/office/officeart/2005/8/layout/list1"/>
    <dgm:cxn modelId="{A012421D-36E5-4BAC-9A54-4E4AA691E326}" type="presParOf" srcId="{4979D32B-9CC1-440F-99B8-BC9496951330}" destId="{57FA15D9-CD41-4332-A19D-39F12A8E6D27}" srcOrd="1" destOrd="0" presId="urn:microsoft.com/office/officeart/2005/8/layout/list1"/>
    <dgm:cxn modelId="{7AD402C6-077F-46A8-9CEF-413BBD1F8A9C}" type="presParOf" srcId="{764EB2AD-C6BD-47B2-8EC3-3A72743B2CE2}" destId="{04CAC0C2-8BC3-4E5A-AAAE-D8687A6A9C0E}" srcOrd="1" destOrd="0" presId="urn:microsoft.com/office/officeart/2005/8/layout/list1"/>
    <dgm:cxn modelId="{681FE06E-B907-4CEB-A497-AE0FB63BF290}" type="presParOf" srcId="{764EB2AD-C6BD-47B2-8EC3-3A72743B2CE2}" destId="{D93213FB-48F1-463B-A983-D17C075B1C83}" srcOrd="2" destOrd="0" presId="urn:microsoft.com/office/officeart/2005/8/layout/list1"/>
    <dgm:cxn modelId="{00412BA0-C362-4C8C-A4E7-31D0C0B2B2C2}" type="presParOf" srcId="{764EB2AD-C6BD-47B2-8EC3-3A72743B2CE2}" destId="{3163EEDC-45DC-4596-8830-DB8A0ECB3223}" srcOrd="3" destOrd="0" presId="urn:microsoft.com/office/officeart/2005/8/layout/list1"/>
    <dgm:cxn modelId="{9C364279-B4C9-4B1F-A0D6-1F6E34467CAC}" type="presParOf" srcId="{764EB2AD-C6BD-47B2-8EC3-3A72743B2CE2}" destId="{3960B0B9-6597-41B6-9CE6-FB51C1ED8456}" srcOrd="4" destOrd="0" presId="urn:microsoft.com/office/officeart/2005/8/layout/list1"/>
    <dgm:cxn modelId="{3CF769A3-B6E1-4094-A779-03D7C9178564}" type="presParOf" srcId="{3960B0B9-6597-41B6-9CE6-FB51C1ED8456}" destId="{880B240C-65EF-4756-899B-DEE9B9A4C8D6}" srcOrd="0" destOrd="0" presId="urn:microsoft.com/office/officeart/2005/8/layout/list1"/>
    <dgm:cxn modelId="{042FE58C-2947-4AAF-AA7E-5E91FB02767D}" type="presParOf" srcId="{3960B0B9-6597-41B6-9CE6-FB51C1ED8456}" destId="{CA0309B1-E0AD-453D-9544-216CB5F57CFA}" srcOrd="1" destOrd="0" presId="urn:microsoft.com/office/officeart/2005/8/layout/list1"/>
    <dgm:cxn modelId="{A988AC5A-FB0E-4E90-821C-BD56314DFEB7}" type="presParOf" srcId="{764EB2AD-C6BD-47B2-8EC3-3A72743B2CE2}" destId="{BC435947-173E-4A0B-952F-4F2CCA6C9006}" srcOrd="5" destOrd="0" presId="urn:microsoft.com/office/officeart/2005/8/layout/list1"/>
    <dgm:cxn modelId="{A6854A05-7FF8-4C74-AB6B-90424D18ED9D}" type="presParOf" srcId="{764EB2AD-C6BD-47B2-8EC3-3A72743B2CE2}" destId="{6CA0C0B2-6780-4DFC-A3B1-E7B4C7376701}" srcOrd="6" destOrd="0" presId="urn:microsoft.com/office/officeart/2005/8/layout/list1"/>
    <dgm:cxn modelId="{334D2CC8-D239-4DED-A8C6-E8EBC2B16DD8}" type="presParOf" srcId="{764EB2AD-C6BD-47B2-8EC3-3A72743B2CE2}" destId="{CEA20913-301D-456B-9008-BA11ECD16D02}" srcOrd="7" destOrd="0" presId="urn:microsoft.com/office/officeart/2005/8/layout/list1"/>
    <dgm:cxn modelId="{1150388E-3F40-4915-BC9F-E012AF3CA334}" type="presParOf" srcId="{764EB2AD-C6BD-47B2-8EC3-3A72743B2CE2}" destId="{E87E300D-297B-4BE0-AAAF-3AE1820333BA}" srcOrd="8" destOrd="0" presId="urn:microsoft.com/office/officeart/2005/8/layout/list1"/>
    <dgm:cxn modelId="{C73B824A-BF3A-4962-B068-87C36ABEAA34}" type="presParOf" srcId="{E87E300D-297B-4BE0-AAAF-3AE1820333BA}" destId="{9D354ACE-C083-49CE-B6D0-206DA14CB854}" srcOrd="0" destOrd="0" presId="urn:microsoft.com/office/officeart/2005/8/layout/list1"/>
    <dgm:cxn modelId="{B767B077-A3A1-40DA-8855-049AAA78C114}" type="presParOf" srcId="{E87E300D-297B-4BE0-AAAF-3AE1820333BA}" destId="{2F8CB10C-201E-4BF3-807F-16C6A60B10E5}" srcOrd="1" destOrd="0" presId="urn:microsoft.com/office/officeart/2005/8/layout/list1"/>
    <dgm:cxn modelId="{C2048E91-568D-4BBB-AA65-651D08B9BE38}" type="presParOf" srcId="{764EB2AD-C6BD-47B2-8EC3-3A72743B2CE2}" destId="{F8128E47-D978-4522-A672-26C9790BD7A4}" srcOrd="9" destOrd="0" presId="urn:microsoft.com/office/officeart/2005/8/layout/list1"/>
    <dgm:cxn modelId="{ACC8E36E-850D-4F3E-BA53-8BFBDBBC2EB9}" type="presParOf" srcId="{764EB2AD-C6BD-47B2-8EC3-3A72743B2CE2}" destId="{1E81B3F5-1219-4303-8474-61A7505720F6}" srcOrd="10" destOrd="0" presId="urn:microsoft.com/office/officeart/2005/8/layout/list1"/>
    <dgm:cxn modelId="{D933738A-6DEC-474D-A033-0CD0491E330F}" type="presParOf" srcId="{764EB2AD-C6BD-47B2-8EC3-3A72743B2CE2}" destId="{8C9894E1-3328-4340-BB42-DA0341A7155A}" srcOrd="11" destOrd="0" presId="urn:microsoft.com/office/officeart/2005/8/layout/list1"/>
    <dgm:cxn modelId="{C6D35916-A818-47C9-8B3C-DCDE05529161}" type="presParOf" srcId="{764EB2AD-C6BD-47B2-8EC3-3A72743B2CE2}" destId="{633D3D78-E537-47EE-8337-2A42D7C55C87}" srcOrd="12" destOrd="0" presId="urn:microsoft.com/office/officeart/2005/8/layout/list1"/>
    <dgm:cxn modelId="{D80041C1-373D-46BA-A3C2-0119AE2343A9}" type="presParOf" srcId="{633D3D78-E537-47EE-8337-2A42D7C55C87}" destId="{C0CB9B8B-C077-4423-B803-9EE276EFDAE8}" srcOrd="0" destOrd="0" presId="urn:microsoft.com/office/officeart/2005/8/layout/list1"/>
    <dgm:cxn modelId="{181C3E41-FA47-43F0-B02B-610FDA0C42F4}" type="presParOf" srcId="{633D3D78-E537-47EE-8337-2A42D7C55C87}" destId="{6AE3C684-A844-4D4E-9CC4-33A0813CCB62}" srcOrd="1" destOrd="0" presId="urn:microsoft.com/office/officeart/2005/8/layout/list1"/>
    <dgm:cxn modelId="{0FAC2F26-B8B3-4B41-9624-B95C2F1EF385}" type="presParOf" srcId="{764EB2AD-C6BD-47B2-8EC3-3A72743B2CE2}" destId="{9E0F32DC-8D16-432B-9927-6767B56418C1}" srcOrd="13" destOrd="0" presId="urn:microsoft.com/office/officeart/2005/8/layout/list1"/>
    <dgm:cxn modelId="{20346C7F-52FC-4CAB-AA29-1C9659F89DC3}" type="presParOf" srcId="{764EB2AD-C6BD-47B2-8EC3-3A72743B2CE2}" destId="{9D75129A-E551-4325-96FA-5E8CFC00F24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F32134-E59E-45CD-8B7C-D3998A70D24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BEACABB-BC0A-46D8-9503-2C25C5B1C79B}">
      <dgm:prSet phldrT="[Text]" custT="1"/>
      <dgm:spPr/>
      <dgm:t>
        <a:bodyPr/>
        <a:lstStyle/>
        <a:p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Thiết kế dựng mô hình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D9ACF0B7-936D-40DD-8773-8933F0E060D0}" type="parTrans" cxnId="{954AE4C1-270E-4872-AC56-79EE5B1BBD5D}">
      <dgm:prSet/>
      <dgm:spPr/>
      <dgm:t>
        <a:bodyPr/>
        <a:lstStyle/>
        <a:p>
          <a:endParaRPr lang="en-US"/>
        </a:p>
      </dgm:t>
    </dgm:pt>
    <dgm:pt modelId="{EB0CC8F4-581B-4740-BE90-6D55FA25E70C}" type="sibTrans" cxnId="{954AE4C1-270E-4872-AC56-79EE5B1BBD5D}">
      <dgm:prSet/>
      <dgm:spPr/>
      <dgm:t>
        <a:bodyPr/>
        <a:lstStyle/>
        <a:p>
          <a:endParaRPr lang="en-US"/>
        </a:p>
      </dgm:t>
    </dgm:pt>
    <dgm:pt modelId="{1907E0E8-8A2B-455A-A070-8F8763993EBB}">
      <dgm:prSet phldrT="[Text]" custT="1"/>
      <dgm:spPr/>
      <dgm:t>
        <a:bodyPr/>
        <a:lstStyle/>
        <a:p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Nhập số liệu cho các phần tử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D9C6944A-982B-46BF-B00A-C1E71C186D37}" type="parTrans" cxnId="{04F4616D-B2AB-417C-9D06-D21097CFA0A4}">
      <dgm:prSet/>
      <dgm:spPr/>
      <dgm:t>
        <a:bodyPr/>
        <a:lstStyle/>
        <a:p>
          <a:endParaRPr lang="en-US"/>
        </a:p>
      </dgm:t>
    </dgm:pt>
    <dgm:pt modelId="{9490D258-96A3-4443-8DB3-3064B14477F2}" type="sibTrans" cxnId="{04F4616D-B2AB-417C-9D06-D21097CFA0A4}">
      <dgm:prSet/>
      <dgm:spPr/>
      <dgm:t>
        <a:bodyPr/>
        <a:lstStyle/>
        <a:p>
          <a:endParaRPr lang="en-US"/>
        </a:p>
      </dgm:t>
    </dgm:pt>
    <dgm:pt modelId="{BFEBD0A8-92E7-4726-908C-E7A189ED190D}">
      <dgm:prSet phldrT="[Text]" custT="1"/>
      <dgm:spPr/>
      <dgm:t>
        <a:bodyPr/>
        <a:lstStyle/>
        <a:p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Thiết lập nhiên liệu xăng sinh học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32694166-27FA-4803-BE0B-1791C8E2C622}" type="parTrans" cxnId="{BA3C8591-44C9-4BD4-9127-5DC6B12F1E3E}">
      <dgm:prSet/>
      <dgm:spPr/>
      <dgm:t>
        <a:bodyPr/>
        <a:lstStyle/>
        <a:p>
          <a:endParaRPr lang="en-US"/>
        </a:p>
      </dgm:t>
    </dgm:pt>
    <dgm:pt modelId="{59F58D8F-1A37-48F1-B31E-6FCF618B1D0C}" type="sibTrans" cxnId="{BA3C8591-44C9-4BD4-9127-5DC6B12F1E3E}">
      <dgm:prSet/>
      <dgm:spPr/>
      <dgm:t>
        <a:bodyPr/>
        <a:lstStyle/>
        <a:p>
          <a:endParaRPr lang="en-US"/>
        </a:p>
      </dgm:t>
    </dgm:pt>
    <dgm:pt modelId="{7CC583BA-2399-4A7C-A80F-BD6628292939}">
      <dgm:prSet phldrT="[Text]" custT="1"/>
      <dgm:spPr/>
      <dgm:t>
        <a:bodyPr/>
        <a:lstStyle/>
        <a:p>
          <a:r>
            <a:rPr lang="en-US" sz="2400" smtClean="0">
              <a:latin typeface="Cambria Math" panose="02040503050406030204" pitchFamily="18" charset="0"/>
              <a:ea typeface="Cambria Math" panose="02040503050406030204" pitchFamily="18" charset="0"/>
            </a:rPr>
            <a:t>Chạy mô phỏng &amp; xuất kết quả</a:t>
          </a:r>
          <a:endParaRPr lang="en-US" sz="2400">
            <a:latin typeface="Cambria Math" panose="02040503050406030204" pitchFamily="18" charset="0"/>
            <a:ea typeface="Cambria Math" panose="02040503050406030204" pitchFamily="18" charset="0"/>
          </a:endParaRPr>
        </a:p>
      </dgm:t>
    </dgm:pt>
    <dgm:pt modelId="{AEFEE7C8-CA93-4634-91C9-9F184E344827}" type="parTrans" cxnId="{6B4A6102-A3D5-4BE3-8017-803C98DCDDF8}">
      <dgm:prSet/>
      <dgm:spPr/>
      <dgm:t>
        <a:bodyPr/>
        <a:lstStyle/>
        <a:p>
          <a:endParaRPr lang="en-US"/>
        </a:p>
      </dgm:t>
    </dgm:pt>
    <dgm:pt modelId="{42117E94-7793-47B4-AEF2-85A691C5A364}" type="sibTrans" cxnId="{6B4A6102-A3D5-4BE3-8017-803C98DCDDF8}">
      <dgm:prSet/>
      <dgm:spPr/>
      <dgm:t>
        <a:bodyPr/>
        <a:lstStyle/>
        <a:p>
          <a:endParaRPr lang="en-US"/>
        </a:p>
      </dgm:t>
    </dgm:pt>
    <dgm:pt modelId="{09834BE1-7F6F-42C1-9BF5-743CDEDC5F63}" type="pres">
      <dgm:prSet presAssocID="{72F32134-E59E-45CD-8B7C-D3998A70D24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7D33A9-3E80-434B-8B0F-500A00B22D0C}" type="pres">
      <dgm:prSet presAssocID="{72F32134-E59E-45CD-8B7C-D3998A70D24B}" presName="dummyMaxCanvas" presStyleCnt="0">
        <dgm:presLayoutVars/>
      </dgm:prSet>
      <dgm:spPr/>
    </dgm:pt>
    <dgm:pt modelId="{C6A2C7C0-F942-4FAB-B045-131B816DE896}" type="pres">
      <dgm:prSet presAssocID="{72F32134-E59E-45CD-8B7C-D3998A70D24B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D032D-F734-4E02-931D-B943B9EAEF77}" type="pres">
      <dgm:prSet presAssocID="{72F32134-E59E-45CD-8B7C-D3998A70D24B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A4FBD8-4415-49BF-9F91-53D3BE759512}" type="pres">
      <dgm:prSet presAssocID="{72F32134-E59E-45CD-8B7C-D3998A70D24B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ABD4D-CE58-4004-A97B-D8332359FFFE}" type="pres">
      <dgm:prSet presAssocID="{72F32134-E59E-45CD-8B7C-D3998A70D24B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0A38D1-1D09-439F-A1DF-7398A8CD474D}" type="pres">
      <dgm:prSet presAssocID="{72F32134-E59E-45CD-8B7C-D3998A70D24B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E63C2-9EA7-4ADE-BE65-0A6C890B9670}" type="pres">
      <dgm:prSet presAssocID="{72F32134-E59E-45CD-8B7C-D3998A70D24B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BFBEA-AB7B-4269-B333-382A1AE02726}" type="pres">
      <dgm:prSet presAssocID="{72F32134-E59E-45CD-8B7C-D3998A70D24B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B774A3-DCED-4E97-A995-65A673217C07}" type="pres">
      <dgm:prSet presAssocID="{72F32134-E59E-45CD-8B7C-D3998A70D24B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533544-D38D-46A9-A77F-8E0CB8ADE2E1}" type="pres">
      <dgm:prSet presAssocID="{72F32134-E59E-45CD-8B7C-D3998A70D24B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EA6515-1FC8-45AA-BD72-E24DEB24946C}" type="pres">
      <dgm:prSet presAssocID="{72F32134-E59E-45CD-8B7C-D3998A70D24B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6370FE-799D-489F-9499-F5513C98CB39}" type="pres">
      <dgm:prSet presAssocID="{72F32134-E59E-45CD-8B7C-D3998A70D24B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893C5E-1B85-4E47-8B60-6344B3C20683}" type="presOf" srcId="{9490D258-96A3-4443-8DB3-3064B14477F2}" destId="{2E0E63C2-9EA7-4ADE-BE65-0A6C890B9670}" srcOrd="0" destOrd="0" presId="urn:microsoft.com/office/officeart/2005/8/layout/vProcess5"/>
    <dgm:cxn modelId="{954AE4C1-270E-4872-AC56-79EE5B1BBD5D}" srcId="{72F32134-E59E-45CD-8B7C-D3998A70D24B}" destId="{0BEACABB-BC0A-46D8-9503-2C25C5B1C79B}" srcOrd="0" destOrd="0" parTransId="{D9ACF0B7-936D-40DD-8773-8933F0E060D0}" sibTransId="{EB0CC8F4-581B-4740-BE90-6D55FA25E70C}"/>
    <dgm:cxn modelId="{F075D473-A65F-4753-AE7C-3D609D50CE55}" type="presOf" srcId="{0BEACABB-BC0A-46D8-9503-2C25C5B1C79B}" destId="{C6A2C7C0-F942-4FAB-B045-131B816DE896}" srcOrd="0" destOrd="0" presId="urn:microsoft.com/office/officeart/2005/8/layout/vProcess5"/>
    <dgm:cxn modelId="{BA3C8591-44C9-4BD4-9127-5DC6B12F1E3E}" srcId="{72F32134-E59E-45CD-8B7C-D3998A70D24B}" destId="{BFEBD0A8-92E7-4726-908C-E7A189ED190D}" srcOrd="2" destOrd="0" parTransId="{32694166-27FA-4803-BE0B-1791C8E2C622}" sibTransId="{59F58D8F-1A37-48F1-B31E-6FCF618B1D0C}"/>
    <dgm:cxn modelId="{106A311A-CAD9-49D4-8A2F-6D50267DC3BE}" type="presOf" srcId="{7CC583BA-2399-4A7C-A80F-BD6628292939}" destId="{315ABD4D-CE58-4004-A97B-D8332359FFFE}" srcOrd="0" destOrd="0" presId="urn:microsoft.com/office/officeart/2005/8/layout/vProcess5"/>
    <dgm:cxn modelId="{721E6769-0178-46A3-9A41-4F97B273737A}" type="presOf" srcId="{1907E0E8-8A2B-455A-A070-8F8763993EBB}" destId="{48533544-D38D-46A9-A77F-8E0CB8ADE2E1}" srcOrd="1" destOrd="0" presId="urn:microsoft.com/office/officeart/2005/8/layout/vProcess5"/>
    <dgm:cxn modelId="{1A10A893-2669-4C68-9609-34743A021274}" type="presOf" srcId="{EB0CC8F4-581B-4740-BE90-6D55FA25E70C}" destId="{520A38D1-1D09-439F-A1DF-7398A8CD474D}" srcOrd="0" destOrd="0" presId="urn:microsoft.com/office/officeart/2005/8/layout/vProcess5"/>
    <dgm:cxn modelId="{9A68A1D0-774E-48CF-A6D9-3682A22C4243}" type="presOf" srcId="{BFEBD0A8-92E7-4726-908C-E7A189ED190D}" destId="{2CEA6515-1FC8-45AA-BD72-E24DEB24946C}" srcOrd="1" destOrd="0" presId="urn:microsoft.com/office/officeart/2005/8/layout/vProcess5"/>
    <dgm:cxn modelId="{D52074C0-FBEC-41F9-84AB-CC68B0C60851}" type="presOf" srcId="{1907E0E8-8A2B-455A-A070-8F8763993EBB}" destId="{197D032D-F734-4E02-931D-B943B9EAEF77}" srcOrd="0" destOrd="0" presId="urn:microsoft.com/office/officeart/2005/8/layout/vProcess5"/>
    <dgm:cxn modelId="{836C1726-5C5C-40E2-9740-1D4EE831B00F}" type="presOf" srcId="{72F32134-E59E-45CD-8B7C-D3998A70D24B}" destId="{09834BE1-7F6F-42C1-9BF5-743CDEDC5F63}" srcOrd="0" destOrd="0" presId="urn:microsoft.com/office/officeart/2005/8/layout/vProcess5"/>
    <dgm:cxn modelId="{6B4A6102-A3D5-4BE3-8017-803C98DCDDF8}" srcId="{72F32134-E59E-45CD-8B7C-D3998A70D24B}" destId="{7CC583BA-2399-4A7C-A80F-BD6628292939}" srcOrd="3" destOrd="0" parTransId="{AEFEE7C8-CA93-4634-91C9-9F184E344827}" sibTransId="{42117E94-7793-47B4-AEF2-85A691C5A364}"/>
    <dgm:cxn modelId="{396295D5-AA2C-4AAD-B6A3-95A8627DC39E}" type="presOf" srcId="{7CC583BA-2399-4A7C-A80F-BD6628292939}" destId="{9A6370FE-799D-489F-9499-F5513C98CB39}" srcOrd="1" destOrd="0" presId="urn:microsoft.com/office/officeart/2005/8/layout/vProcess5"/>
    <dgm:cxn modelId="{E6F46AF3-3566-4B2A-97A5-BB6B144382F7}" type="presOf" srcId="{59F58D8F-1A37-48F1-B31E-6FCF618B1D0C}" destId="{D0CBFBEA-AB7B-4269-B333-382A1AE02726}" srcOrd="0" destOrd="0" presId="urn:microsoft.com/office/officeart/2005/8/layout/vProcess5"/>
    <dgm:cxn modelId="{8026D17B-8DEC-495B-A535-371904C12DB3}" type="presOf" srcId="{0BEACABB-BC0A-46D8-9503-2C25C5B1C79B}" destId="{74B774A3-DCED-4E97-A995-65A673217C07}" srcOrd="1" destOrd="0" presId="urn:microsoft.com/office/officeart/2005/8/layout/vProcess5"/>
    <dgm:cxn modelId="{706D58F5-B285-43EA-93E9-166FB3F31EFF}" type="presOf" srcId="{BFEBD0A8-92E7-4726-908C-E7A189ED190D}" destId="{C6A4FBD8-4415-49BF-9F91-53D3BE759512}" srcOrd="0" destOrd="0" presId="urn:microsoft.com/office/officeart/2005/8/layout/vProcess5"/>
    <dgm:cxn modelId="{04F4616D-B2AB-417C-9D06-D21097CFA0A4}" srcId="{72F32134-E59E-45CD-8B7C-D3998A70D24B}" destId="{1907E0E8-8A2B-455A-A070-8F8763993EBB}" srcOrd="1" destOrd="0" parTransId="{D9C6944A-982B-46BF-B00A-C1E71C186D37}" sibTransId="{9490D258-96A3-4443-8DB3-3064B14477F2}"/>
    <dgm:cxn modelId="{FFDB3C6C-A6CC-47FC-8CCF-DE624EDCEAF1}" type="presParOf" srcId="{09834BE1-7F6F-42C1-9BF5-743CDEDC5F63}" destId="{127D33A9-3E80-434B-8B0F-500A00B22D0C}" srcOrd="0" destOrd="0" presId="urn:microsoft.com/office/officeart/2005/8/layout/vProcess5"/>
    <dgm:cxn modelId="{1B994803-89EC-421C-B4AF-A2AEB5E3F213}" type="presParOf" srcId="{09834BE1-7F6F-42C1-9BF5-743CDEDC5F63}" destId="{C6A2C7C0-F942-4FAB-B045-131B816DE896}" srcOrd="1" destOrd="0" presId="urn:microsoft.com/office/officeart/2005/8/layout/vProcess5"/>
    <dgm:cxn modelId="{843A3570-F04D-431F-9BF9-34BA482FB135}" type="presParOf" srcId="{09834BE1-7F6F-42C1-9BF5-743CDEDC5F63}" destId="{197D032D-F734-4E02-931D-B943B9EAEF77}" srcOrd="2" destOrd="0" presId="urn:microsoft.com/office/officeart/2005/8/layout/vProcess5"/>
    <dgm:cxn modelId="{09D0B087-D54F-4A7F-B64D-BA06DA4D636D}" type="presParOf" srcId="{09834BE1-7F6F-42C1-9BF5-743CDEDC5F63}" destId="{C6A4FBD8-4415-49BF-9F91-53D3BE759512}" srcOrd="3" destOrd="0" presId="urn:microsoft.com/office/officeart/2005/8/layout/vProcess5"/>
    <dgm:cxn modelId="{C3F9560C-2A45-42FB-8A2B-45774A8E13EF}" type="presParOf" srcId="{09834BE1-7F6F-42C1-9BF5-743CDEDC5F63}" destId="{315ABD4D-CE58-4004-A97B-D8332359FFFE}" srcOrd="4" destOrd="0" presId="urn:microsoft.com/office/officeart/2005/8/layout/vProcess5"/>
    <dgm:cxn modelId="{B3E28AD2-4DFA-4257-89D8-29365E9A53D5}" type="presParOf" srcId="{09834BE1-7F6F-42C1-9BF5-743CDEDC5F63}" destId="{520A38D1-1D09-439F-A1DF-7398A8CD474D}" srcOrd="5" destOrd="0" presId="urn:microsoft.com/office/officeart/2005/8/layout/vProcess5"/>
    <dgm:cxn modelId="{1736F323-4960-4B36-ACA9-E95B49F52A8E}" type="presParOf" srcId="{09834BE1-7F6F-42C1-9BF5-743CDEDC5F63}" destId="{2E0E63C2-9EA7-4ADE-BE65-0A6C890B9670}" srcOrd="6" destOrd="0" presId="urn:microsoft.com/office/officeart/2005/8/layout/vProcess5"/>
    <dgm:cxn modelId="{3D9CAA50-8ABC-419E-8E6A-CDB437829D29}" type="presParOf" srcId="{09834BE1-7F6F-42C1-9BF5-743CDEDC5F63}" destId="{D0CBFBEA-AB7B-4269-B333-382A1AE02726}" srcOrd="7" destOrd="0" presId="urn:microsoft.com/office/officeart/2005/8/layout/vProcess5"/>
    <dgm:cxn modelId="{8F1405F7-EE88-4F1C-9B1D-C51CE236D130}" type="presParOf" srcId="{09834BE1-7F6F-42C1-9BF5-743CDEDC5F63}" destId="{74B774A3-DCED-4E97-A995-65A673217C07}" srcOrd="8" destOrd="0" presId="urn:microsoft.com/office/officeart/2005/8/layout/vProcess5"/>
    <dgm:cxn modelId="{929CB185-69F1-44F8-8C8D-D367185240E5}" type="presParOf" srcId="{09834BE1-7F6F-42C1-9BF5-743CDEDC5F63}" destId="{48533544-D38D-46A9-A77F-8E0CB8ADE2E1}" srcOrd="9" destOrd="0" presId="urn:microsoft.com/office/officeart/2005/8/layout/vProcess5"/>
    <dgm:cxn modelId="{2043F207-FF8F-4D50-A19E-ED0AD9DECD6E}" type="presParOf" srcId="{09834BE1-7F6F-42C1-9BF5-743CDEDC5F63}" destId="{2CEA6515-1FC8-45AA-BD72-E24DEB24946C}" srcOrd="10" destOrd="0" presId="urn:microsoft.com/office/officeart/2005/8/layout/vProcess5"/>
    <dgm:cxn modelId="{7DA5585F-7F5D-49EB-ACCF-AB36DC352993}" type="presParOf" srcId="{09834BE1-7F6F-42C1-9BF5-743CDEDC5F63}" destId="{9A6370FE-799D-489F-9499-F5513C98CB3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B7704-E7C8-4565-A824-1C704C774B09}">
      <dsp:nvSpPr>
        <dsp:cNvPr id="0" name=""/>
        <dsp:cNvSpPr/>
      </dsp:nvSpPr>
      <dsp:spPr>
        <a:xfrm>
          <a:off x="3571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Giới thiệu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31015" y="2268266"/>
        <a:ext cx="1506815" cy="882133"/>
      </dsp:txXfrm>
    </dsp:sp>
    <dsp:sp modelId="{B1361E2E-52A8-4567-9C79-60BF4B0832DD}">
      <dsp:nvSpPr>
        <dsp:cNvPr id="0" name=""/>
        <dsp:cNvSpPr/>
      </dsp:nvSpPr>
      <dsp:spPr>
        <a:xfrm>
          <a:off x="1721445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721445" y="2593142"/>
        <a:ext cx="231757" cy="232382"/>
      </dsp:txXfrm>
    </dsp:sp>
    <dsp:sp modelId="{8BE9C748-3E72-44AA-B3EB-2C6AD9E426C0}">
      <dsp:nvSpPr>
        <dsp:cNvPr id="0" name=""/>
        <dsp:cNvSpPr/>
      </dsp:nvSpPr>
      <dsp:spPr>
        <a:xfrm>
          <a:off x="2189956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2">
            <a:hueOff val="-449789"/>
            <a:satOff val="-10929"/>
            <a:lumOff val="653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Xây dựng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2217400" y="2268266"/>
        <a:ext cx="1506815" cy="882133"/>
      </dsp:txXfrm>
    </dsp:sp>
    <dsp:sp modelId="{030778BF-FBD5-4082-A1FD-3090BB40A0D5}">
      <dsp:nvSpPr>
        <dsp:cNvPr id="0" name=""/>
        <dsp:cNvSpPr/>
      </dsp:nvSpPr>
      <dsp:spPr>
        <a:xfrm>
          <a:off x="3907829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74684"/>
            <a:satOff val="-16394"/>
            <a:lumOff val="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907829" y="2593142"/>
        <a:ext cx="231757" cy="232382"/>
      </dsp:txXfrm>
    </dsp:sp>
    <dsp:sp modelId="{39EB3507-904E-4634-9EF6-6F888BBC66D8}">
      <dsp:nvSpPr>
        <dsp:cNvPr id="0" name=""/>
        <dsp:cNvSpPr/>
      </dsp:nvSpPr>
      <dsp:spPr>
        <a:xfrm>
          <a:off x="4376340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2">
            <a:hueOff val="-899579"/>
            <a:satOff val="-21859"/>
            <a:lumOff val="130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Kết quả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403784" y="2268266"/>
        <a:ext cx="1506815" cy="882133"/>
      </dsp:txXfrm>
    </dsp:sp>
    <dsp:sp modelId="{8710B9F1-2AA0-4927-99BE-903155BADC95}">
      <dsp:nvSpPr>
        <dsp:cNvPr id="0" name=""/>
        <dsp:cNvSpPr/>
      </dsp:nvSpPr>
      <dsp:spPr>
        <a:xfrm>
          <a:off x="6094214" y="2515682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49368"/>
            <a:satOff val="-32788"/>
            <a:lumOff val="1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094214" y="2593142"/>
        <a:ext cx="231757" cy="232382"/>
      </dsp:txXfrm>
    </dsp:sp>
    <dsp:sp modelId="{98540998-D525-4EA4-AD7D-9D6E5C55B260}">
      <dsp:nvSpPr>
        <dsp:cNvPr id="0" name=""/>
        <dsp:cNvSpPr/>
      </dsp:nvSpPr>
      <dsp:spPr>
        <a:xfrm>
          <a:off x="6562724" y="2240822"/>
          <a:ext cx="1561703" cy="937021"/>
        </a:xfrm>
        <a:prstGeom prst="roundRect">
          <a:avLst>
            <a:gd name="adj" fmla="val 10000"/>
          </a:avLst>
        </a:prstGeom>
        <a:solidFill>
          <a:schemeClr val="accent2">
            <a:hueOff val="-1349368"/>
            <a:satOff val="-32788"/>
            <a:lumOff val="1960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Đánh giá 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6590168" y="2268266"/>
        <a:ext cx="1506815" cy="882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3213FB-48F1-463B-A983-D17C075B1C83}">
      <dsp:nvSpPr>
        <dsp:cNvPr id="0" name=""/>
        <dsp:cNvSpPr/>
      </dsp:nvSpPr>
      <dsp:spPr>
        <a:xfrm>
          <a:off x="0" y="397396"/>
          <a:ext cx="912368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A15D9-CD41-4332-A19D-39F12A8E6D27}">
      <dsp:nvSpPr>
        <dsp:cNvPr id="0" name=""/>
        <dsp:cNvSpPr/>
      </dsp:nvSpPr>
      <dsp:spPr>
        <a:xfrm>
          <a:off x="438725" y="97751"/>
          <a:ext cx="6386576" cy="678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97" tIns="0" rIns="24139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[1] Tính cấp thiết của đề tài 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71869" y="130895"/>
        <a:ext cx="6320288" cy="612672"/>
      </dsp:txXfrm>
    </dsp:sp>
    <dsp:sp modelId="{6CA0C0B2-6780-4DFC-A3B1-E7B4C7376701}">
      <dsp:nvSpPr>
        <dsp:cNvPr id="0" name=""/>
        <dsp:cNvSpPr/>
      </dsp:nvSpPr>
      <dsp:spPr>
        <a:xfrm>
          <a:off x="0" y="1440676"/>
          <a:ext cx="912368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449789"/>
              <a:satOff val="-10929"/>
              <a:lumOff val="65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309B1-E0AD-453D-9544-216CB5F57CFA}">
      <dsp:nvSpPr>
        <dsp:cNvPr id="0" name=""/>
        <dsp:cNvSpPr/>
      </dsp:nvSpPr>
      <dsp:spPr>
        <a:xfrm>
          <a:off x="456184" y="1101196"/>
          <a:ext cx="6386576" cy="678960"/>
        </a:xfrm>
        <a:prstGeom prst="roundRect">
          <a:avLst/>
        </a:prstGeom>
        <a:solidFill>
          <a:schemeClr val="accent2">
            <a:hueOff val="-449789"/>
            <a:satOff val="-10929"/>
            <a:lumOff val="653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97" tIns="0" rIns="24139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[2] </a:t>
          </a:r>
          <a:r>
            <a:rPr lang="vi-VN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E</a:t>
          </a: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thanol và xăng sinh học 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89328" y="1134340"/>
        <a:ext cx="6320288" cy="612672"/>
      </dsp:txXfrm>
    </dsp:sp>
    <dsp:sp modelId="{1E81B3F5-1219-4303-8474-61A7505720F6}">
      <dsp:nvSpPr>
        <dsp:cNvPr id="0" name=""/>
        <dsp:cNvSpPr/>
      </dsp:nvSpPr>
      <dsp:spPr>
        <a:xfrm>
          <a:off x="0" y="2483956"/>
          <a:ext cx="912368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899579"/>
              <a:satOff val="-21859"/>
              <a:lumOff val="130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8CB10C-201E-4BF3-807F-16C6A60B10E5}">
      <dsp:nvSpPr>
        <dsp:cNvPr id="0" name=""/>
        <dsp:cNvSpPr/>
      </dsp:nvSpPr>
      <dsp:spPr>
        <a:xfrm>
          <a:off x="456184" y="2144476"/>
          <a:ext cx="6386576" cy="678960"/>
        </a:xfrm>
        <a:prstGeom prst="roundRect">
          <a:avLst/>
        </a:prstGeom>
        <a:solidFill>
          <a:schemeClr val="accent2">
            <a:hueOff val="-899579"/>
            <a:satOff val="-21859"/>
            <a:lumOff val="130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97" tIns="0" rIns="24139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[3] </a:t>
          </a:r>
          <a:r>
            <a:rPr lang="vi-VN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Ô tô</a:t>
          </a: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 sử dụng nhiên liệu linh hoạt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89328" y="2177620"/>
        <a:ext cx="6320288" cy="612672"/>
      </dsp:txXfrm>
    </dsp:sp>
    <dsp:sp modelId="{9D75129A-E551-4325-96FA-5E8CFC00F243}">
      <dsp:nvSpPr>
        <dsp:cNvPr id="0" name=""/>
        <dsp:cNvSpPr/>
      </dsp:nvSpPr>
      <dsp:spPr>
        <a:xfrm>
          <a:off x="0" y="3527236"/>
          <a:ext cx="912368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-1349368"/>
              <a:satOff val="-32788"/>
              <a:lumOff val="19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3C684-A844-4D4E-9CC4-33A0813CCB62}">
      <dsp:nvSpPr>
        <dsp:cNvPr id="0" name=""/>
        <dsp:cNvSpPr/>
      </dsp:nvSpPr>
      <dsp:spPr>
        <a:xfrm>
          <a:off x="456184" y="3187756"/>
          <a:ext cx="6386576" cy="678960"/>
        </a:xfrm>
        <a:prstGeom prst="roundRect">
          <a:avLst/>
        </a:prstGeom>
        <a:solidFill>
          <a:schemeClr val="accent2">
            <a:hueOff val="-1349368"/>
            <a:satOff val="-32788"/>
            <a:lumOff val="1960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97" tIns="0" rIns="24139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[4] Phần mềm AVL Boost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489328" y="3220900"/>
        <a:ext cx="6320288" cy="6126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2C7C0-F942-4FAB-B045-131B816DE896}">
      <dsp:nvSpPr>
        <dsp:cNvPr id="0" name=""/>
        <dsp:cNvSpPr/>
      </dsp:nvSpPr>
      <dsp:spPr>
        <a:xfrm>
          <a:off x="0" y="0"/>
          <a:ext cx="5817616" cy="8056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Thiết kế dựng mô hình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23595" y="23595"/>
        <a:ext cx="4880234" cy="758413"/>
      </dsp:txXfrm>
    </dsp:sp>
    <dsp:sp modelId="{197D032D-F734-4E02-931D-B943B9EAEF77}">
      <dsp:nvSpPr>
        <dsp:cNvPr id="0" name=""/>
        <dsp:cNvSpPr/>
      </dsp:nvSpPr>
      <dsp:spPr>
        <a:xfrm>
          <a:off x="487225" y="952076"/>
          <a:ext cx="5817616" cy="805603"/>
        </a:xfrm>
        <a:prstGeom prst="roundRect">
          <a:avLst>
            <a:gd name="adj" fmla="val 10000"/>
          </a:avLst>
        </a:prstGeom>
        <a:solidFill>
          <a:schemeClr val="accent2">
            <a:hueOff val="-449789"/>
            <a:satOff val="-10929"/>
            <a:lumOff val="653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Nhập số liệu cho các phần tử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510820" y="975671"/>
        <a:ext cx="4759558" cy="758413"/>
      </dsp:txXfrm>
    </dsp:sp>
    <dsp:sp modelId="{C6A4FBD8-4415-49BF-9F91-53D3BE759512}">
      <dsp:nvSpPr>
        <dsp:cNvPr id="0" name=""/>
        <dsp:cNvSpPr/>
      </dsp:nvSpPr>
      <dsp:spPr>
        <a:xfrm>
          <a:off x="967178" y="1904153"/>
          <a:ext cx="5817616" cy="805603"/>
        </a:xfrm>
        <a:prstGeom prst="roundRect">
          <a:avLst>
            <a:gd name="adj" fmla="val 10000"/>
          </a:avLst>
        </a:prstGeom>
        <a:solidFill>
          <a:schemeClr val="accent2">
            <a:hueOff val="-899579"/>
            <a:satOff val="-21859"/>
            <a:lumOff val="130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Thiết lập nhiên liệu xăng sinh học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990773" y="1927748"/>
        <a:ext cx="4766830" cy="758413"/>
      </dsp:txXfrm>
    </dsp:sp>
    <dsp:sp modelId="{315ABD4D-CE58-4004-A97B-D8332359FFFE}">
      <dsp:nvSpPr>
        <dsp:cNvPr id="0" name=""/>
        <dsp:cNvSpPr/>
      </dsp:nvSpPr>
      <dsp:spPr>
        <a:xfrm>
          <a:off x="1454403" y="2856229"/>
          <a:ext cx="5817616" cy="805603"/>
        </a:xfrm>
        <a:prstGeom prst="roundRect">
          <a:avLst>
            <a:gd name="adj" fmla="val 10000"/>
          </a:avLst>
        </a:prstGeom>
        <a:solidFill>
          <a:schemeClr val="accent2">
            <a:hueOff val="-1349368"/>
            <a:satOff val="-32788"/>
            <a:lumOff val="1960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>
              <a:latin typeface="Cambria Math" panose="02040503050406030204" pitchFamily="18" charset="0"/>
              <a:ea typeface="Cambria Math" panose="02040503050406030204" pitchFamily="18" charset="0"/>
            </a:rPr>
            <a:t>Chạy mô phỏng &amp; xuất kết quả</a:t>
          </a:r>
          <a:endParaRPr lang="en-US" sz="2400" kern="1200">
            <a:latin typeface="Cambria Math" panose="02040503050406030204" pitchFamily="18" charset="0"/>
            <a:ea typeface="Cambria Math" panose="02040503050406030204" pitchFamily="18" charset="0"/>
          </a:endParaRPr>
        </a:p>
      </dsp:txBody>
      <dsp:txXfrm>
        <a:off x="1477998" y="2879824"/>
        <a:ext cx="4759558" cy="758413"/>
      </dsp:txXfrm>
    </dsp:sp>
    <dsp:sp modelId="{520A38D1-1D09-439F-A1DF-7398A8CD474D}">
      <dsp:nvSpPr>
        <dsp:cNvPr id="0" name=""/>
        <dsp:cNvSpPr/>
      </dsp:nvSpPr>
      <dsp:spPr>
        <a:xfrm>
          <a:off x="5293973" y="617018"/>
          <a:ext cx="523642" cy="523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411792" y="617018"/>
        <a:ext cx="288004" cy="394041"/>
      </dsp:txXfrm>
    </dsp:sp>
    <dsp:sp modelId="{2E0E63C2-9EA7-4ADE-BE65-0A6C890B9670}">
      <dsp:nvSpPr>
        <dsp:cNvPr id="0" name=""/>
        <dsp:cNvSpPr/>
      </dsp:nvSpPr>
      <dsp:spPr>
        <a:xfrm>
          <a:off x="5781199" y="1569095"/>
          <a:ext cx="523642" cy="523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075006"/>
            <a:satOff val="13752"/>
            <a:lumOff val="178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075006"/>
              <a:satOff val="13752"/>
              <a:lumOff val="17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5899018" y="1569095"/>
        <a:ext cx="288004" cy="394041"/>
      </dsp:txXfrm>
    </dsp:sp>
    <dsp:sp modelId="{D0CBFBEA-AB7B-4269-B333-382A1AE02726}">
      <dsp:nvSpPr>
        <dsp:cNvPr id="0" name=""/>
        <dsp:cNvSpPr/>
      </dsp:nvSpPr>
      <dsp:spPr>
        <a:xfrm>
          <a:off x="6261152" y="2521172"/>
          <a:ext cx="523642" cy="52364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150013"/>
            <a:satOff val="27503"/>
            <a:lumOff val="356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150013"/>
              <a:satOff val="27503"/>
              <a:lumOff val="35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6378971" y="2521172"/>
        <a:ext cx="288004" cy="394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F7DB2-3CE6-4B9C-A79E-230F4E12B25B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F7D0D5-36CA-49B7-B545-A5F3987CD3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0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7D0D5-36CA-49B7-B545-A5F3987CD3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76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7D0D5-36CA-49B7-B545-A5F3987CD3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4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439AF-7AD3-4BD1-B34E-A2EC57048335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52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E231-04FA-40C0-BFB4-462FA3818B06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16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5EF4F-EA7E-4A0E-9AAE-60F21F096448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1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2470-E8B8-4ADB-AB2A-2FE84AE4B890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65526-3313-4DE9-BA3A-A3F3DF261E60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36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1929B-9C34-4A97-91FB-F815B683623B}" type="datetime1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5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970D1-EBC5-4FC0-AC61-D376E2A43317}" type="datetime1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0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E6EF7-9E60-4F8A-AA95-B628B8EF50A9}" type="datetime1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0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B3A06-0A6A-48B4-9651-A1084EA2D1C4}" type="datetime1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1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2E75D57-1F20-4224-AAE8-9189DAA33168}" type="datetime1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8EC51-46A0-45FD-A872-B4E1A482D8B5}" type="datetime1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4206E44-56BD-4272-8DB8-9B92C8CB9770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3945E4C-127E-49F6-A2C7-AB0A102FF9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ường Đại Học Sư Phạm Kỹ Thuật TPHC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075" y="121830"/>
            <a:ext cx="6543851" cy="14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52897" y="1797231"/>
            <a:ext cx="8286205" cy="3614057"/>
          </a:xfrm>
          <a:prstGeom prst="rect">
            <a:avLst/>
          </a:prstGeom>
          <a:solidFill>
            <a:srgbClr val="005390"/>
          </a:solidFill>
          <a:ln w="76200">
            <a:solidFill>
              <a:srgbClr val="7FCA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ĐỀ TÀI</a:t>
            </a:r>
            <a:r>
              <a:rPr lang="en-US" sz="24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: </a:t>
            </a:r>
            <a:r>
              <a:rPr lang="en-US" sz="24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NGHIÊN CỨU ỨNG DỤNG AVL BOOST MÔ PHỎNG ĐỘNG CƠ SỬ DỤNG NHIÊN LIỆU XĂNG – ETHANOL</a:t>
            </a:r>
          </a:p>
          <a:p>
            <a:pPr algn="ctr"/>
            <a:endParaRPr lang="en-US" smtClean="0"/>
          </a:p>
        </p:txBody>
      </p:sp>
      <p:sp>
        <p:nvSpPr>
          <p:cNvPr id="6" name="TextBox 5"/>
          <p:cNvSpPr txBox="1"/>
          <p:nvPr/>
        </p:nvSpPr>
        <p:spPr>
          <a:xfrm>
            <a:off x="5891347" y="4075613"/>
            <a:ext cx="3910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GVHD: PGS.TS LÝ VĨNH ĐẠT</a:t>
            </a:r>
          </a:p>
          <a:p>
            <a:r>
              <a:rPr lang="en-US" sz="16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SVTH: PHẠM DUY BÌNH	18145091</a:t>
            </a:r>
          </a:p>
          <a:p>
            <a:r>
              <a:rPr lang="en-US" sz="160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            THỚI NAM DUY	18145097</a:t>
            </a:r>
            <a:endParaRPr lang="en-US" sz="160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66557" y="2009682"/>
            <a:ext cx="3058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BÁO CÁO </a:t>
            </a:r>
          </a:p>
          <a:p>
            <a:pPr algn="ctr"/>
            <a:r>
              <a:rPr lang="en-US" sz="24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ĐỒ ÁN TỐT NGHIỆP</a:t>
            </a:r>
            <a:endParaRPr lang="en-US" sz="24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9085" y="6286271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  <a:cs typeface="Calibri Light" panose="020F0302020204030204" pitchFamily="34" charset="0"/>
              </a:rPr>
              <a:t>1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2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Xây dựng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367246"/>
            <a:ext cx="10058400" cy="4746171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016706180"/>
              </p:ext>
            </p:extLst>
          </p:nvPr>
        </p:nvGraphicFramePr>
        <p:xfrm>
          <a:off x="2364196" y="1909414"/>
          <a:ext cx="7272020" cy="3661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42740" y="6235337"/>
            <a:ext cx="1312940" cy="441610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8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[1] Thiết kế dựng mô hình 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7280" y="1150620"/>
            <a:ext cx="10058400" cy="501396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8027928"/>
                  </p:ext>
                </p:extLst>
              </p:nvPr>
            </p:nvGraphicFramePr>
            <p:xfrm>
              <a:off x="4459691" y="1234949"/>
              <a:ext cx="6399400" cy="4832032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857715">
                      <a:extLst>
                        <a:ext uri="{9D8B030D-6E8A-4147-A177-3AD203B41FA5}">
                          <a16:colId xmlns="" xmlns:a16="http://schemas.microsoft.com/office/drawing/2014/main" val="2027069618"/>
                        </a:ext>
                      </a:extLst>
                    </a:gridCol>
                    <a:gridCol w="824560">
                      <a:extLst>
                        <a:ext uri="{9D8B030D-6E8A-4147-A177-3AD203B41FA5}">
                          <a16:colId xmlns="" xmlns:a16="http://schemas.microsoft.com/office/drawing/2014/main" val="302741871"/>
                        </a:ext>
                      </a:extLst>
                    </a:gridCol>
                    <a:gridCol w="857715">
                      <a:extLst>
                        <a:ext uri="{9D8B030D-6E8A-4147-A177-3AD203B41FA5}">
                          <a16:colId xmlns="" xmlns:a16="http://schemas.microsoft.com/office/drawing/2014/main" val="937780287"/>
                        </a:ext>
                      </a:extLst>
                    </a:gridCol>
                    <a:gridCol w="994016">
                      <a:extLst>
                        <a:ext uri="{9D8B030D-6E8A-4147-A177-3AD203B41FA5}">
                          <a16:colId xmlns="" xmlns:a16="http://schemas.microsoft.com/office/drawing/2014/main" val="2440072240"/>
                        </a:ext>
                      </a:extLst>
                    </a:gridCol>
                    <a:gridCol w="994016">
                      <a:extLst>
                        <a:ext uri="{9D8B030D-6E8A-4147-A177-3AD203B41FA5}">
                          <a16:colId xmlns="" xmlns:a16="http://schemas.microsoft.com/office/drawing/2014/main" val="2777002435"/>
                        </a:ext>
                      </a:extLst>
                    </a:gridCol>
                    <a:gridCol w="935689">
                      <a:extLst>
                        <a:ext uri="{9D8B030D-6E8A-4147-A177-3AD203B41FA5}">
                          <a16:colId xmlns="" xmlns:a16="http://schemas.microsoft.com/office/drawing/2014/main" val="1330837037"/>
                        </a:ext>
                      </a:extLst>
                    </a:gridCol>
                    <a:gridCol w="935689">
                      <a:extLst>
                        <a:ext uri="{9D8B030D-6E8A-4147-A177-3AD203B41FA5}">
                          <a16:colId xmlns="" xmlns:a16="http://schemas.microsoft.com/office/drawing/2014/main" val="3786262178"/>
                        </a:ext>
                      </a:extLst>
                    </a:gridCol>
                  </a:tblGrid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STT</a:t>
                          </a:r>
                        </a:p>
                      </a:txBody>
                      <a:tcPr marL="66309" marR="66309" marT="0" marB="0" anchor="ctr"/>
                    </a:tc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Thông số</a:t>
                          </a:r>
                        </a:p>
                      </a:txBody>
                      <a:tcPr marL="66309" marR="66309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Ký hiệu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Giá Trị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Đơn Vị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762324042"/>
                      </a:ext>
                    </a:extLst>
                  </a:tr>
                  <a:tr h="312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Số Kỳ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Kỳ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="" xmlns:a16="http://schemas.microsoft.com/office/drawing/2014/main" val="867261376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Số xylanh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="" xmlns:a16="http://schemas.microsoft.com/office/drawing/2014/main" val="308665580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Dung tích xylanh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1497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cm</a:t>
                          </a:r>
                          <a:r>
                            <a:rPr lang="en-US" sz="1300" baseline="30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="" xmlns:a16="http://schemas.microsoft.com/office/drawing/2014/main" val="2601664708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Đường kính xylanh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mm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="" xmlns:a16="http://schemas.microsoft.com/office/drawing/2014/main" val="712547134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Hành trình piston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84.7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mm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="" xmlns:a16="http://schemas.microsoft.com/office/drawing/2014/main" val="972061444"/>
                      </a:ext>
                    </a:extLst>
                  </a:tr>
                  <a:tr h="586604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Thời điểm phối khí</a:t>
                          </a:r>
                        </a:p>
                      </a:txBody>
                      <a:tcPr marL="66309" marR="66309" marT="0" marB="0" anchor="ctr"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Nạp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Mở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  <m:sup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33</m:t>
                                    </m:r>
                                  </m:e>
                                  <m:sup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Trước ĐCT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964056382"/>
                      </a:ext>
                    </a:extLst>
                  </a:tr>
                  <a:tr h="31262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Đóng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52</m:t>
                                    </m:r>
                                  </m:e>
                                  <m:sup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12</m:t>
                                    </m:r>
                                  </m:e>
                                  <m:sup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Sau ĐCD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067906509"/>
                      </a:ext>
                    </a:extLst>
                  </a:tr>
                  <a:tr h="58660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Xả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Mở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42</m:t>
                                    </m:r>
                                  </m:e>
                                  <m:sup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Trước ĐCD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1242202015"/>
                      </a:ext>
                    </a:extLst>
                  </a:tr>
                  <a:tr h="31262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Đóng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sup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Sau ĐCT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="" xmlns:a16="http://schemas.microsoft.com/office/drawing/2014/main" val="38271270"/>
                      </a:ext>
                    </a:extLst>
                  </a:tr>
                  <a:tr h="312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Tỉ số nén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3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10.5:1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="" xmlns:a16="http://schemas.microsoft.com/office/drawing/2014/main" val="3404358086"/>
                      </a:ext>
                    </a:extLst>
                  </a:tr>
                  <a:tr h="312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Công suất lớn nhất tại 6000 v/p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80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kW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="" xmlns:a16="http://schemas.microsoft.com/office/drawing/2014/main" val="3702211534"/>
                      </a:ext>
                    </a:extLst>
                  </a:tr>
                  <a:tr h="312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Mô men lớn nhất tại 4200 v/p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141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N.m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="" xmlns:a16="http://schemas.microsoft.com/office/drawing/2014/main" val="1904990201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Thứ tự đánh lửa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1-3-4-2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="" xmlns:a16="http://schemas.microsoft.com/office/drawing/2014/main" val="19683421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8027928"/>
                  </p:ext>
                </p:extLst>
              </p:nvPr>
            </p:nvGraphicFramePr>
            <p:xfrm>
              <a:off x="4459691" y="1234949"/>
              <a:ext cx="6399400" cy="4708654"/>
            </p:xfrm>
            <a:graphic>
              <a:graphicData uri="http://schemas.openxmlformats.org/drawingml/2006/table">
                <a:tbl>
                  <a:tblPr firstRow="1" firstCol="1" bandRow="1">
                    <a:tableStyleId>{073A0DAA-6AF3-43AB-8588-CEC1D06C72B9}</a:tableStyleId>
                  </a:tblPr>
                  <a:tblGrid>
                    <a:gridCol w="857715">
                      <a:extLst>
                        <a:ext uri="{9D8B030D-6E8A-4147-A177-3AD203B41FA5}">
                          <a16:colId xmlns:a16="http://schemas.microsoft.com/office/drawing/2014/main" val="2027069618"/>
                        </a:ext>
                      </a:extLst>
                    </a:gridCol>
                    <a:gridCol w="824560">
                      <a:extLst>
                        <a:ext uri="{9D8B030D-6E8A-4147-A177-3AD203B41FA5}">
                          <a16:colId xmlns:a16="http://schemas.microsoft.com/office/drawing/2014/main" val="302741871"/>
                        </a:ext>
                      </a:extLst>
                    </a:gridCol>
                    <a:gridCol w="857715">
                      <a:extLst>
                        <a:ext uri="{9D8B030D-6E8A-4147-A177-3AD203B41FA5}">
                          <a16:colId xmlns:a16="http://schemas.microsoft.com/office/drawing/2014/main" val="937780287"/>
                        </a:ext>
                      </a:extLst>
                    </a:gridCol>
                    <a:gridCol w="994016">
                      <a:extLst>
                        <a:ext uri="{9D8B030D-6E8A-4147-A177-3AD203B41FA5}">
                          <a16:colId xmlns:a16="http://schemas.microsoft.com/office/drawing/2014/main" val="2440072240"/>
                        </a:ext>
                      </a:extLst>
                    </a:gridCol>
                    <a:gridCol w="994016">
                      <a:extLst>
                        <a:ext uri="{9D8B030D-6E8A-4147-A177-3AD203B41FA5}">
                          <a16:colId xmlns:a16="http://schemas.microsoft.com/office/drawing/2014/main" val="2777002435"/>
                        </a:ext>
                      </a:extLst>
                    </a:gridCol>
                    <a:gridCol w="935689">
                      <a:extLst>
                        <a:ext uri="{9D8B030D-6E8A-4147-A177-3AD203B41FA5}">
                          <a16:colId xmlns:a16="http://schemas.microsoft.com/office/drawing/2014/main" val="1330837037"/>
                        </a:ext>
                      </a:extLst>
                    </a:gridCol>
                    <a:gridCol w="935689">
                      <a:extLst>
                        <a:ext uri="{9D8B030D-6E8A-4147-A177-3AD203B41FA5}">
                          <a16:colId xmlns:a16="http://schemas.microsoft.com/office/drawing/2014/main" val="3786262178"/>
                        </a:ext>
                      </a:extLst>
                    </a:gridCol>
                  </a:tblGrid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STT</a:t>
                          </a:r>
                        </a:p>
                      </a:txBody>
                      <a:tcPr marL="66309" marR="66309" marT="0" marB="0" anchor="ctr"/>
                    </a:tc>
                    <a:tc gridSpan="3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Thông số</a:t>
                          </a:r>
                        </a:p>
                      </a:txBody>
                      <a:tcPr marL="66309" marR="66309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Ký hiệu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Giá Trị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Đơn Vị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:a16="http://schemas.microsoft.com/office/drawing/2014/main" val="3762324042"/>
                      </a:ext>
                    </a:extLst>
                  </a:tr>
                  <a:tr h="312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Số Kỳ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>
                        <a:blipFill>
                          <a:blip r:embed="rId2"/>
                          <a:stretch>
                            <a:fillRect l="-354268" t="-88462" r="-189634" b="-13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Kỳ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:a16="http://schemas.microsoft.com/office/drawing/2014/main" val="867261376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Số xylanh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i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:a16="http://schemas.microsoft.com/office/drawing/2014/main" val="308665580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Dung tích xylanh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V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1497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cm</a:t>
                          </a:r>
                          <a:r>
                            <a:rPr lang="en-US" sz="1300" baseline="30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  <a:endParaRPr lang="en-US" sz="13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:a16="http://schemas.microsoft.com/office/drawing/2014/main" val="2601664708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Đường kính xylanh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D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75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mm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:a16="http://schemas.microsoft.com/office/drawing/2014/main" val="712547134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Hành trình piston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84.7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mm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:a16="http://schemas.microsoft.com/office/drawing/2014/main" val="972061444"/>
                      </a:ext>
                    </a:extLst>
                  </a:tr>
                  <a:tr h="586604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Thời điểm phối khí</a:t>
                          </a:r>
                        </a:p>
                      </a:txBody>
                      <a:tcPr marL="66309" marR="66309" marT="0" marB="0" anchor="ctr"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Nạp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Mở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 anchor="ctr">
                        <a:blipFill>
                          <a:blip r:embed="rId2"/>
                          <a:stretch>
                            <a:fillRect l="-354268" t="-291667" r="-189634" b="-4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 anchor="ctr">
                        <a:blipFill>
                          <a:blip r:embed="rId2"/>
                          <a:stretch>
                            <a:fillRect l="-486928" t="-291667" r="-103268" b="-4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Trước ĐCT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:a16="http://schemas.microsoft.com/office/drawing/2014/main" val="1964056382"/>
                      </a:ext>
                    </a:extLst>
                  </a:tr>
                  <a:tr h="31262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Đóng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 anchor="ctr">
                        <a:blipFill>
                          <a:blip r:embed="rId2"/>
                          <a:stretch>
                            <a:fillRect l="-354268" t="-723077" r="-189634" b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 anchor="ctr">
                        <a:blipFill>
                          <a:blip r:embed="rId2"/>
                          <a:stretch>
                            <a:fillRect l="-486928" t="-723077" r="-103268" b="-6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Sau ĐCD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:a16="http://schemas.microsoft.com/office/drawing/2014/main" val="3067906509"/>
                      </a:ext>
                    </a:extLst>
                  </a:tr>
                  <a:tr h="58660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Xả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Mở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 anchor="ctr">
                        <a:blipFill>
                          <a:blip r:embed="rId2"/>
                          <a:stretch>
                            <a:fillRect l="-354268" t="-445833" r="-189634" b="-2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 anchor="ctr">
                        <a:blipFill>
                          <a:blip r:embed="rId2"/>
                          <a:stretch>
                            <a:fillRect l="-486928" t="-445833" r="-103268" b="-2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Trước ĐCD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:a16="http://schemas.microsoft.com/office/drawing/2014/main" val="1242202015"/>
                      </a:ext>
                    </a:extLst>
                  </a:tr>
                  <a:tr h="31262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Đóng</a:t>
                          </a:r>
                        </a:p>
                      </a:txBody>
                      <a:tcPr marL="66309" marR="66309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 anchor="ctr">
                        <a:blipFill>
                          <a:blip r:embed="rId2"/>
                          <a:stretch>
                            <a:fillRect l="-354268" t="-1027451" r="-189634" b="-4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 anchor="ctr">
                        <a:blipFill>
                          <a:blip r:embed="rId2"/>
                          <a:stretch>
                            <a:fillRect l="-486928" t="-1027451" r="-103268" b="-417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Sau ĐCT</a:t>
                          </a:r>
                        </a:p>
                      </a:txBody>
                      <a:tcPr marL="66309" marR="66309" marT="0" marB="0" anchor="ctr"/>
                    </a:tc>
                    <a:extLst>
                      <a:ext uri="{0D108BD9-81ED-4DB2-BD59-A6C34878D82A}">
                        <a16:rowId xmlns:a16="http://schemas.microsoft.com/office/drawing/2014/main" val="38271270"/>
                      </a:ext>
                    </a:extLst>
                  </a:tr>
                  <a:tr h="312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Tỉ số nén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>
                        <a:blipFill>
                          <a:blip r:embed="rId2"/>
                          <a:stretch>
                            <a:fillRect l="-354268" t="-1105769" r="-189634" b="-3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10.5:1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-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:a16="http://schemas.microsoft.com/office/drawing/2014/main" val="3404358086"/>
                      </a:ext>
                    </a:extLst>
                  </a:tr>
                  <a:tr h="312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Công suất lớn nhất tại 6000 v/p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>
                        <a:blipFill>
                          <a:blip r:embed="rId2"/>
                          <a:stretch>
                            <a:fillRect l="-354268" t="-1229412" r="-189634" b="-2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80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kW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:a16="http://schemas.microsoft.com/office/drawing/2014/main" val="3702211534"/>
                      </a:ext>
                    </a:extLst>
                  </a:tr>
                  <a:tr h="312624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9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Mô men lớn nhất tại 4200 v/p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6309" marR="66309" marT="0" marB="0">
                        <a:blipFill>
                          <a:blip r:embed="rId2"/>
                          <a:stretch>
                            <a:fillRect l="-354268" t="-1303846" r="-189634" b="-1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141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N.m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:a16="http://schemas.microsoft.com/office/drawing/2014/main" val="1904990201"/>
                      </a:ext>
                    </a:extLst>
                  </a:tr>
                  <a:tr h="27661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10</a:t>
                          </a:r>
                        </a:p>
                      </a:txBody>
                      <a:tcPr marL="66309" marR="66309" marT="0" marB="0"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Thứ tự đánh lửa</a:t>
                          </a:r>
                        </a:p>
                      </a:txBody>
                      <a:tcPr marL="66309" marR="66309" marT="0" marB="0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1-3-4-2</a:t>
                          </a:r>
                        </a:p>
                      </a:txBody>
                      <a:tcPr marL="66309" marR="6630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</a:p>
                      </a:txBody>
                      <a:tcPr marL="66309" marR="66309" marT="0" marB="0"/>
                    </a:tc>
                    <a:extLst>
                      <a:ext uri="{0D108BD9-81ED-4DB2-BD59-A6C34878D82A}">
                        <a16:rowId xmlns:a16="http://schemas.microsoft.com/office/drawing/2014/main" val="196834214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1324568" y="3657600"/>
            <a:ext cx="2864703" cy="238985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324568" y="1234949"/>
            <a:ext cx="2891130" cy="2422651"/>
            <a:chOff x="1324568" y="1234949"/>
            <a:chExt cx="2891130" cy="242265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4568" y="1234949"/>
              <a:ext cx="2891130" cy="223798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10993" y="3288268"/>
              <a:ext cx="2575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Động cơ 1NZ – FE 1.5L</a:t>
              </a:r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843655" y="6284055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72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[1] Thiết kế dựng mô hình 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150620"/>
            <a:ext cx="10058400" cy="501396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383545" y="1353584"/>
            <a:ext cx="5108538" cy="3666309"/>
            <a:chOff x="1360842" y="2743590"/>
            <a:chExt cx="4936230" cy="3261493"/>
          </a:xfrm>
        </p:grpSpPr>
        <p:pic>
          <p:nvPicPr>
            <p:cNvPr id="5" name="Google Shape;153;p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360842" y="2743590"/>
              <a:ext cx="4936230" cy="3261493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1941" y="3895019"/>
              <a:ext cx="2391276" cy="1141514"/>
            </a:xfrm>
            <a:prstGeom prst="rect">
              <a:avLst/>
            </a:prstGeom>
            <a:ln w="38100">
              <a:noFill/>
            </a:ln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347" y="1353584"/>
            <a:ext cx="4076888" cy="46080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270123" y="5277394"/>
            <a:ext cx="344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Thành phần chính trong mô hình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843655" y="6272653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44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[2] Nhập số liệu cho các phần tử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16" y="1529125"/>
            <a:ext cx="6362703" cy="36692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35971" y="5768968"/>
            <a:ext cx="3297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Thiết lập các điều kiện ban đầu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3"/>
          <a:stretch>
            <a:fillRect/>
          </a:stretch>
        </p:blipFill>
        <p:spPr>
          <a:xfrm>
            <a:off x="1097279" y="1128847"/>
            <a:ext cx="5930537" cy="4090001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4"/>
          <a:stretch>
            <a:fillRect/>
          </a:stretch>
        </p:blipFill>
        <p:spPr>
          <a:xfrm>
            <a:off x="2469464" y="1337993"/>
            <a:ext cx="5717682" cy="4090001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5"/>
          <a:stretch>
            <a:fillRect/>
          </a:stretch>
        </p:blipFill>
        <p:spPr>
          <a:xfrm>
            <a:off x="4054624" y="1529125"/>
            <a:ext cx="5211295" cy="40900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011" y="1687361"/>
            <a:ext cx="5627669" cy="40816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086920" y="6239925"/>
            <a:ext cx="1068760" cy="437100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77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[2] Nhập số liệu cho các phần tử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182737" y="1502335"/>
            <a:ext cx="5625737" cy="4450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18" y="1675813"/>
            <a:ext cx="5814758" cy="4450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393" y="1871667"/>
            <a:ext cx="5939287" cy="44498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6417" y="1140734"/>
            <a:ext cx="536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Thiết lập các thông số cho phần tử Engine (động cơ)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799608" y="6248548"/>
            <a:ext cx="1356072" cy="434574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81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[2] Nhập số liệu cho các phần tử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79795" y="1244464"/>
            <a:ext cx="5260045" cy="4079239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747701" y="1357552"/>
            <a:ext cx="5519420" cy="419862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293495" y="1496387"/>
            <a:ext cx="5379720" cy="420306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2833257" y="1683639"/>
            <a:ext cx="5471874" cy="42171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439226" y="944880"/>
            <a:ext cx="5373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Thiết lập các thông số cho phần tử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Cylinder( xy lanh)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0328907" y="6227410"/>
            <a:ext cx="1342633" cy="470994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7489" y="1616117"/>
            <a:ext cx="5865965" cy="4437304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969648" y="1984124"/>
            <a:ext cx="5372300" cy="4134484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8"/>
          <a:stretch>
            <a:fillRect/>
          </a:stretch>
        </p:blipFill>
        <p:spPr>
          <a:xfrm>
            <a:off x="4440985" y="2098763"/>
            <a:ext cx="5133522" cy="4128646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9"/>
          <a:stretch>
            <a:fillRect/>
          </a:stretch>
        </p:blipFill>
        <p:spPr>
          <a:xfrm>
            <a:off x="4992922" y="2270958"/>
            <a:ext cx="4842691" cy="401891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10"/>
          <a:stretch>
            <a:fillRect/>
          </a:stretch>
        </p:blipFill>
        <p:spPr>
          <a:xfrm>
            <a:off x="5613647" y="2390657"/>
            <a:ext cx="5198660" cy="4023791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11"/>
          <a:stretch>
            <a:fillRect/>
          </a:stretch>
        </p:blipFill>
        <p:spPr>
          <a:xfrm>
            <a:off x="6126115" y="2524356"/>
            <a:ext cx="5166360" cy="4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[2] Nhập số liệu cho các phần tử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75384" y="1111212"/>
            <a:ext cx="5390606" cy="4655333"/>
            <a:chOff x="775384" y="1111212"/>
            <a:chExt cx="5390606" cy="4655333"/>
          </a:xfrm>
        </p:grpSpPr>
        <p:pic>
          <p:nvPicPr>
            <p:cNvPr id="3" name="Picture 2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75384" y="1111212"/>
              <a:ext cx="5390606" cy="416788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38056" y="5397213"/>
              <a:ext cx="1820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Phần tử Injector</a:t>
              </a:r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54" y="1217674"/>
            <a:ext cx="5830246" cy="416788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954265" y="1332311"/>
            <a:ext cx="5709108" cy="4672437"/>
            <a:chOff x="2954265" y="1332311"/>
            <a:chExt cx="5709108" cy="4672437"/>
          </a:xfrm>
        </p:grpSpPr>
        <p:pic>
          <p:nvPicPr>
            <p:cNvPr id="17" name="Picture 1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954265" y="1332311"/>
              <a:ext cx="5709108" cy="42093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3091562" y="5635416"/>
              <a:ext cx="1671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Cambria Math" panose="02040503050406030204" pitchFamily="18" charset="0"/>
                  <a:ea typeface="Cambria Math" panose="02040503050406030204" pitchFamily="18" charset="0"/>
                </a:rPr>
                <a:t>Air Cleaner 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5533" y="1429206"/>
            <a:ext cx="5785938" cy="423732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892606" y="1537260"/>
            <a:ext cx="5739782" cy="4836820"/>
            <a:chOff x="4892606" y="1537260"/>
            <a:chExt cx="5739782" cy="4836820"/>
          </a:xfrm>
        </p:grpSpPr>
        <p:sp>
          <p:nvSpPr>
            <p:cNvPr id="22" name="TextBox 21"/>
            <p:cNvSpPr txBox="1"/>
            <p:nvPr/>
          </p:nvSpPr>
          <p:spPr>
            <a:xfrm>
              <a:off x="4892607" y="6004748"/>
              <a:ext cx="2056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>
                  <a:latin typeface="Cambria Math" panose="02040503050406030204" pitchFamily="18" charset="0"/>
                  <a:ea typeface="Cambria Math" panose="02040503050406030204" pitchFamily="18" charset="0"/>
                </a:rPr>
                <a:t>System Boundary </a:t>
              </a:r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2606" y="1537260"/>
              <a:ext cx="5739782" cy="4298378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9508" y="1674061"/>
            <a:ext cx="5658607" cy="43519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764620" y="6189414"/>
            <a:ext cx="1391060" cy="562271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16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[3] Thiết lập nhiêu liệu xăng sinh học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49330"/>
                  </p:ext>
                </p:extLst>
              </p:nvPr>
            </p:nvGraphicFramePr>
            <p:xfrm>
              <a:off x="7421882" y="2170104"/>
              <a:ext cx="3733797" cy="2230120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267413">
                      <a:extLst>
                        <a:ext uri="{9D8B030D-6E8A-4147-A177-3AD203B41FA5}">
                          <a16:colId xmlns="" xmlns:a16="http://schemas.microsoft.com/office/drawing/2014/main" val="3647858240"/>
                        </a:ext>
                      </a:extLst>
                    </a:gridCol>
                    <a:gridCol w="809045">
                      <a:extLst>
                        <a:ext uri="{9D8B030D-6E8A-4147-A177-3AD203B41FA5}">
                          <a16:colId xmlns="" xmlns:a16="http://schemas.microsoft.com/office/drawing/2014/main" val="3399267527"/>
                        </a:ext>
                      </a:extLst>
                    </a:gridCol>
                    <a:gridCol w="1003800">
                      <a:extLst>
                        <a:ext uri="{9D8B030D-6E8A-4147-A177-3AD203B41FA5}">
                          <a16:colId xmlns="" xmlns:a16="http://schemas.microsoft.com/office/drawing/2014/main" val="3274021966"/>
                        </a:ext>
                      </a:extLst>
                    </a:gridCol>
                    <a:gridCol w="1653539">
                      <a:extLst>
                        <a:ext uri="{9D8B030D-6E8A-4147-A177-3AD203B41FA5}">
                          <a16:colId xmlns="" xmlns:a16="http://schemas.microsoft.com/office/drawing/2014/main" val="2485369239"/>
                        </a:ext>
                      </a:extLst>
                    </a:gridCol>
                  </a:tblGrid>
                  <a:tr h="33866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Xăng sinh học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Tỉ lệ V</a:t>
                          </a:r>
                          <a:r>
                            <a:rPr lang="vi-VN" sz="1500" baseline="-25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xăng</a:t>
                          </a: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/V</a:t>
                          </a:r>
                          <a:r>
                            <a:rPr lang="vi-VN" sz="1500" baseline="-25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cồn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ă</m:t>
                                    </m:r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𝒏𝒈</m:t>
                                    </m:r>
                                  </m:sub>
                                </m:sSub>
                                <m:r>
                                  <a:rPr lang="vi-VN" sz="15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𝒄</m:t>
                                    </m:r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ồ</m:t>
                                    </m:r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  <m:r>
                                  <a:rPr lang="vi-VN" sz="15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vi-VN" sz="15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𝒌𝒈</m:t>
                                </m:r>
                                <m:r>
                                  <a:rPr lang="vi-VN" sz="15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sz="15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𝒎</m:t>
                                    </m:r>
                                  </m:e>
                                  <m:sup>
                                    <m:r>
                                      <a:rPr lang="vi-VN" sz="15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vi-VN" sz="15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641241889"/>
                      </a:ext>
                    </a:extLst>
                  </a:tr>
                  <a:tr h="16933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 : 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404372582"/>
                      </a:ext>
                    </a:extLst>
                  </a:tr>
                  <a:tr h="16933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0.95 : 0.05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800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271925698"/>
                      </a:ext>
                    </a:extLst>
                  </a:tr>
                  <a:tr h="16933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E10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 : 0.1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137075141"/>
                      </a:ext>
                    </a:extLst>
                  </a:tr>
                  <a:tr h="16933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E15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0.85 : 0.15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614209527"/>
                      </a:ext>
                    </a:extLst>
                  </a:tr>
                  <a:tr h="16933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E30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0.7 : 0.3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2144935760"/>
                      </a:ext>
                    </a:extLst>
                  </a:tr>
                  <a:tr h="16933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E50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 : 0.5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606629462"/>
                      </a:ext>
                    </a:extLst>
                  </a:tr>
                  <a:tr h="169333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E85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0.15 : 0.85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="" xmlns:a16="http://schemas.microsoft.com/office/drawing/2014/main" val="28956820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149330"/>
                  </p:ext>
                </p:extLst>
              </p:nvPr>
            </p:nvGraphicFramePr>
            <p:xfrm>
              <a:off x="7421882" y="2170104"/>
              <a:ext cx="3733797" cy="2230120"/>
            </p:xfrm>
            <a:graphic>
              <a:graphicData uri="http://schemas.openxmlformats.org/drawingml/2006/table">
                <a:tbl>
                  <a:tblPr firstRow="1" firstCol="1" bandRow="1">
                    <a:tableStyleId>{5202B0CA-FC54-4496-8BCA-5EF66A818D29}</a:tableStyleId>
                  </a:tblPr>
                  <a:tblGrid>
                    <a:gridCol w="267413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647858240"/>
                        </a:ext>
                      </a:extLst>
                    </a:gridCol>
                    <a:gridCol w="809045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399267527"/>
                        </a:ext>
                      </a:extLst>
                    </a:gridCol>
                    <a:gridCol w="100380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3274021966"/>
                        </a:ext>
                      </a:extLst>
                    </a:gridCol>
                    <a:gridCol w="165353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485369239"/>
                        </a:ext>
                      </a:extLst>
                    </a:gridCol>
                  </a:tblGrid>
                  <a:tr h="51790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Xăng sinh học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Tỉ lệ V</a:t>
                          </a:r>
                          <a:r>
                            <a:rPr lang="vi-VN" sz="1500" baseline="-25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xăng</a:t>
                          </a: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/V</a:t>
                          </a:r>
                          <a:r>
                            <a:rPr lang="vi-VN" sz="1500" baseline="-250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cồn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126199" t="-10588" b="-3505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641241889"/>
                      </a:ext>
                    </a:extLst>
                  </a:tr>
                  <a:tr h="24460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 : 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700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404372582"/>
                      </a:ext>
                    </a:extLst>
                  </a:tr>
                  <a:tr h="24460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2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0.95 : 0.05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800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271925698"/>
                      </a:ext>
                    </a:extLst>
                  </a:tr>
                  <a:tr h="24460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3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E10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0.9 : 0.1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37075141"/>
                      </a:ext>
                    </a:extLst>
                  </a:tr>
                  <a:tr h="24460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4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E15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0.85 : 0.15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14209527"/>
                      </a:ext>
                    </a:extLst>
                  </a:tr>
                  <a:tr h="24460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E30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0.7 : 0.3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44935760"/>
                      </a:ext>
                    </a:extLst>
                  </a:tr>
                  <a:tr h="24460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6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E50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0.5 : 0.5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606629462"/>
                      </a:ext>
                    </a:extLst>
                  </a:tr>
                  <a:tr h="244602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7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E85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0.15 : 0.85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vi-VN" sz="15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 </a:t>
                          </a:r>
                          <a:endParaRPr lang="en-US" sz="15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8956820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7497056" y="4545681"/>
            <a:ext cx="3636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Tỉ lệ xăng và ethanol trong nhiên liệu xăng sinh học các loại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82167" y="1072456"/>
            <a:ext cx="410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Sử dụng công cụ “</a:t>
            </a:r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BOOST Gas Properties Tool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” để tiến hành định nghĩa nhiên liệu xăng – ethanol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542" y="1008640"/>
            <a:ext cx="5330866" cy="4293533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375697" y="1534121"/>
            <a:ext cx="5478780" cy="344424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5"/>
          <a:stretch>
            <a:fillRect/>
          </a:stretch>
        </p:blipFill>
        <p:spPr>
          <a:xfrm>
            <a:off x="1571524" y="1966020"/>
            <a:ext cx="5386705" cy="339852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1750450" y="2454775"/>
            <a:ext cx="5567680" cy="34347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43655" y="6291056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17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9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832191" y="1696358"/>
            <a:ext cx="5928632" cy="3221898"/>
            <a:chOff x="2832191" y="1696358"/>
            <a:chExt cx="5928632" cy="3221898"/>
          </a:xfrm>
        </p:grpSpPr>
        <p:pic>
          <p:nvPicPr>
            <p:cNvPr id="5" name="Picture 4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832191" y="1696358"/>
              <a:ext cx="5928632" cy="3221898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5773783" y="4511040"/>
              <a:ext cx="757646" cy="2873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[4] Chạy mô phỏng và xuất kết quả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97280" y="5083854"/>
            <a:ext cx="3878446" cy="610054"/>
            <a:chOff x="1097280" y="5083854"/>
            <a:chExt cx="3878446" cy="610054"/>
          </a:xfrm>
        </p:grpSpPr>
        <p:sp>
          <p:nvSpPr>
            <p:cNvPr id="7" name="TextBox 6"/>
            <p:cNvSpPr txBox="1"/>
            <p:nvPr/>
          </p:nvSpPr>
          <p:spPr>
            <a:xfrm>
              <a:off x="2380573" y="5158048"/>
              <a:ext cx="25951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Chạy mô phỏng</a:t>
              </a:r>
              <a:endParaRPr lang="en-US" sz="24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1097280" y="5083854"/>
              <a:ext cx="1045029" cy="610054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097280" y="1184673"/>
            <a:ext cx="5744528" cy="120323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65608" y="1922781"/>
            <a:ext cx="5490072" cy="414745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9791873" y="6296661"/>
            <a:ext cx="1363807" cy="332739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18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46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[4] Chạy mô phỏng và xuất kết quả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07734" y="1075007"/>
            <a:ext cx="4805386" cy="3422116"/>
            <a:chOff x="1107734" y="1075007"/>
            <a:chExt cx="4805386" cy="3422116"/>
          </a:xfrm>
        </p:grpSpPr>
        <p:pic>
          <p:nvPicPr>
            <p:cNvPr id="6" name="Picture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107734" y="1075007"/>
              <a:ext cx="4805386" cy="276161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112702" y="4127791"/>
              <a:ext cx="2795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KẾT QUẢ DẠNG ĐỒ THỊ</a:t>
              </a:r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07734" y="4637431"/>
            <a:ext cx="4805386" cy="1584060"/>
            <a:chOff x="1107734" y="4637431"/>
            <a:chExt cx="4805386" cy="1584060"/>
          </a:xfrm>
        </p:grpSpPr>
        <p:pic>
          <p:nvPicPr>
            <p:cNvPr id="7" name="Picture 6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07734" y="4637431"/>
              <a:ext cx="4805386" cy="107442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112702" y="5852159"/>
              <a:ext cx="27954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KẾT QUẢ DẠNG SỐ LIỆU</a:t>
              </a:r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79" y="1065138"/>
            <a:ext cx="5783903" cy="36592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896" y="2393203"/>
            <a:ext cx="5531182" cy="38385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774555" y="6221491"/>
            <a:ext cx="1381125" cy="473890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19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28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rgbClr val="00539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en-US" sz="6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Nội dung báo cáo</a:t>
            </a:r>
            <a:endParaRPr lang="en-US" sz="6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7280" y="1935480"/>
            <a:ext cx="10058400" cy="431292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77524910"/>
              </p:ext>
            </p:extLst>
          </p:nvPr>
        </p:nvGraphicFramePr>
        <p:xfrm>
          <a:off x="2062480" y="10119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797935" y="6249511"/>
            <a:ext cx="1357745" cy="427514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Kết quả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753635"/>
              </p:ext>
            </p:extLst>
          </p:nvPr>
        </p:nvGraphicFramePr>
        <p:xfrm>
          <a:off x="5986733" y="1501699"/>
          <a:ext cx="5007429" cy="2443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23">
                  <a:extLst>
                    <a:ext uri="{9D8B030D-6E8A-4147-A177-3AD203B41FA5}">
                      <a16:colId xmlns="" xmlns:a16="http://schemas.microsoft.com/office/drawing/2014/main" val="2108136670"/>
                    </a:ext>
                  </a:extLst>
                </a:gridCol>
                <a:gridCol w="856071">
                  <a:extLst>
                    <a:ext uri="{9D8B030D-6E8A-4147-A177-3AD203B41FA5}">
                      <a16:colId xmlns="" xmlns:a16="http://schemas.microsoft.com/office/drawing/2014/main" val="1544456102"/>
                    </a:ext>
                  </a:extLst>
                </a:gridCol>
                <a:gridCol w="715347">
                  <a:extLst>
                    <a:ext uri="{9D8B030D-6E8A-4147-A177-3AD203B41FA5}">
                      <a16:colId xmlns="" xmlns:a16="http://schemas.microsoft.com/office/drawing/2014/main" val="4178733700"/>
                    </a:ext>
                  </a:extLst>
                </a:gridCol>
                <a:gridCol w="719079">
                  <a:extLst>
                    <a:ext uri="{9D8B030D-6E8A-4147-A177-3AD203B41FA5}">
                      <a16:colId xmlns="" xmlns:a16="http://schemas.microsoft.com/office/drawing/2014/main" val="1187691270"/>
                    </a:ext>
                  </a:extLst>
                </a:gridCol>
                <a:gridCol w="746796">
                  <a:extLst>
                    <a:ext uri="{9D8B030D-6E8A-4147-A177-3AD203B41FA5}">
                      <a16:colId xmlns="" xmlns:a16="http://schemas.microsoft.com/office/drawing/2014/main" val="3845579172"/>
                    </a:ext>
                  </a:extLst>
                </a:gridCol>
                <a:gridCol w="680166">
                  <a:extLst>
                    <a:ext uri="{9D8B030D-6E8A-4147-A177-3AD203B41FA5}">
                      <a16:colId xmlns="" xmlns:a16="http://schemas.microsoft.com/office/drawing/2014/main" val="3236443211"/>
                    </a:ext>
                  </a:extLst>
                </a:gridCol>
                <a:gridCol w="715347">
                  <a:extLst>
                    <a:ext uri="{9D8B030D-6E8A-4147-A177-3AD203B41FA5}">
                      <a16:colId xmlns="" xmlns:a16="http://schemas.microsoft.com/office/drawing/2014/main" val="1130834393"/>
                    </a:ext>
                  </a:extLst>
                </a:gridCol>
              </a:tblGrid>
              <a:tr h="2452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smtClean="0">
                          <a:solidFill>
                            <a:schemeClr val="lt1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RPM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Công suất (KW)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Momen (N.m)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66799270"/>
                  </a:ext>
                </a:extLst>
              </a:tr>
              <a:tr h="4819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Mô phỏng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Thực nghiệm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Sai </a:t>
                      </a:r>
                      <a:r>
                        <a:rPr lang="en-US" sz="1300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số(%)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Mô phỏng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Thực nghiệm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Sai </a:t>
                      </a:r>
                      <a:r>
                        <a:rPr lang="en-US" sz="1300" u="none" strike="noStrike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số(%)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106870390"/>
                  </a:ext>
                </a:extLst>
              </a:tr>
              <a:tr h="245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11.49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14.99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23.37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109.73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143.2</a:t>
                      </a:r>
                      <a:r>
                        <a:rPr lang="vi-VN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23.38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631786603"/>
                  </a:ext>
                </a:extLst>
              </a:tr>
              <a:tr h="245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26.96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16.23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128.73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153.70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16.24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4106412159"/>
                  </a:ext>
                </a:extLst>
              </a:tr>
              <a:tr h="245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41.51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49.37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15.92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132.15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157.19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15.93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849553808"/>
                  </a:ext>
                </a:extLst>
              </a:tr>
              <a:tr h="245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57.74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64.37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10.30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137.84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153.70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10.31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668967750"/>
                  </a:ext>
                </a:extLst>
              </a:tr>
              <a:tr h="245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70.79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74.97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5.584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135.19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143.2</a:t>
                      </a:r>
                      <a:r>
                        <a:rPr lang="vi-VN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5.60</a:t>
                      </a:r>
                      <a:r>
                        <a:rPr lang="vi-VN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971386983"/>
                  </a:ext>
                </a:extLst>
              </a:tr>
              <a:tr h="245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74.81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5.303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119.07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125.75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5.316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13014171"/>
                  </a:ext>
                </a:extLst>
              </a:tr>
              <a:tr h="245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72.89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74.24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1.825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99.44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101.30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1.839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926229841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26348" y="4252823"/>
            <a:ext cx="5419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- Tại 6000 rpm, công suất cực đại giữa tính toán và mô phỏng chênh lệch 5.3%.</a:t>
            </a:r>
          </a:p>
          <a:p>
            <a:pPr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- Tại 4200 rpm, mô men cực đại giữa tính toán và mô phỏng chênh lệch 8.9%.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30129"/>
            <a:ext cx="4423914" cy="240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45077"/>
            <a:ext cx="4394887" cy="240799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9747960" y="6238705"/>
            <a:ext cx="1407720" cy="44784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20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44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Kết quả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98915"/>
              </p:ext>
            </p:extLst>
          </p:nvPr>
        </p:nvGraphicFramePr>
        <p:xfrm>
          <a:off x="6336166" y="1489164"/>
          <a:ext cx="4819514" cy="340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558">
                  <a:extLst>
                    <a:ext uri="{9D8B030D-6E8A-4147-A177-3AD203B41FA5}">
                      <a16:colId xmlns="" xmlns:a16="http://schemas.microsoft.com/office/drawing/2014/main" val="2833031362"/>
                    </a:ext>
                  </a:extLst>
                </a:gridCol>
                <a:gridCol w="599990">
                  <a:extLst>
                    <a:ext uri="{9D8B030D-6E8A-4147-A177-3AD203B41FA5}">
                      <a16:colId xmlns="" xmlns:a16="http://schemas.microsoft.com/office/drawing/2014/main" val="3436961083"/>
                    </a:ext>
                  </a:extLst>
                </a:gridCol>
                <a:gridCol w="599990">
                  <a:extLst>
                    <a:ext uri="{9D8B030D-6E8A-4147-A177-3AD203B41FA5}">
                      <a16:colId xmlns="" xmlns:a16="http://schemas.microsoft.com/office/drawing/2014/main" val="1624420363"/>
                    </a:ext>
                  </a:extLst>
                </a:gridCol>
                <a:gridCol w="620094">
                  <a:extLst>
                    <a:ext uri="{9D8B030D-6E8A-4147-A177-3AD203B41FA5}">
                      <a16:colId xmlns="" xmlns:a16="http://schemas.microsoft.com/office/drawing/2014/main" val="2609479401"/>
                    </a:ext>
                  </a:extLst>
                </a:gridCol>
                <a:gridCol w="608275">
                  <a:extLst>
                    <a:ext uri="{9D8B030D-6E8A-4147-A177-3AD203B41FA5}">
                      <a16:colId xmlns="" xmlns:a16="http://schemas.microsoft.com/office/drawing/2014/main" val="1733147218"/>
                    </a:ext>
                  </a:extLst>
                </a:gridCol>
                <a:gridCol w="632943">
                  <a:extLst>
                    <a:ext uri="{9D8B030D-6E8A-4147-A177-3AD203B41FA5}">
                      <a16:colId xmlns="" xmlns:a16="http://schemas.microsoft.com/office/drawing/2014/main" val="1889066195"/>
                    </a:ext>
                  </a:extLst>
                </a:gridCol>
                <a:gridCol w="561332">
                  <a:extLst>
                    <a:ext uri="{9D8B030D-6E8A-4147-A177-3AD203B41FA5}">
                      <a16:colId xmlns="" xmlns:a16="http://schemas.microsoft.com/office/drawing/2014/main" val="948972807"/>
                    </a:ext>
                  </a:extLst>
                </a:gridCol>
                <a:gridCol w="561332">
                  <a:extLst>
                    <a:ext uri="{9D8B030D-6E8A-4147-A177-3AD203B41FA5}">
                      <a16:colId xmlns="" xmlns:a16="http://schemas.microsoft.com/office/drawing/2014/main" val="1680341317"/>
                    </a:ext>
                  </a:extLst>
                </a:gridCol>
              </a:tblGrid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RPM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E15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E30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E85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743956482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11.49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11.2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10.93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10.75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163503483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18.59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18.45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18.26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18.03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17.67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17.54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17.25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579423017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26.96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26.74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26.46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26.1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25.56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25.35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24.84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574588112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34.86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34.55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34.17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33.72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32.96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32.69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32.06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868178068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41.51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41.11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40.59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39.96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38.95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38.54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37.65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383975015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48.98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48.48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47.8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46.97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45.65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45.14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44.03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975890807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57.74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57.1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56.22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55.14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53.48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52.83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51.38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893788120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60.97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60.23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59.31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58.12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56.32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55.62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54.11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4046021639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64.93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64.17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63.12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61.87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59.89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59.11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57.54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602406650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70.79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69.86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68.58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67.06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64.64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63.83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62.04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298097356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74.33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73.25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71.74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69.89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67.02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63.83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820579042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74.81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73.61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71.93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69.81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66.57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65.46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63.16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833553227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73.61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72.16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70.15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67.69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63.9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62.64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59.99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322854842"/>
                  </a:ext>
                </a:extLst>
              </a:tr>
              <a:tr h="2070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72.89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71.24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68.94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66.08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61.8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60.36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57.43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20479145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3650" y="5011947"/>
            <a:ext cx="11179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Khi dùng xăng sinh học có nồng độ ethanol càng cao thì công suất động cơ giảm dần, với E5 giảm 1.38%, E10 giảm 3.26%, E15 giảm 5.5%, E30 giảm 9.15%, E50 giảm 10.4%, đặc biệt E85 giảm đáng kể so với E0, giảm 13.2%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2" y="1495558"/>
            <a:ext cx="5861695" cy="33611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746055" y="6229350"/>
            <a:ext cx="1409625" cy="464931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21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5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Kết quả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650186"/>
              </p:ext>
            </p:extLst>
          </p:nvPr>
        </p:nvGraphicFramePr>
        <p:xfrm>
          <a:off x="5972992" y="1501435"/>
          <a:ext cx="5472021" cy="3401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604">
                  <a:extLst>
                    <a:ext uri="{9D8B030D-6E8A-4147-A177-3AD203B41FA5}">
                      <a16:colId xmlns="" xmlns:a16="http://schemas.microsoft.com/office/drawing/2014/main" val="3539250586"/>
                    </a:ext>
                  </a:extLst>
                </a:gridCol>
                <a:gridCol w="681223">
                  <a:extLst>
                    <a:ext uri="{9D8B030D-6E8A-4147-A177-3AD203B41FA5}">
                      <a16:colId xmlns="" xmlns:a16="http://schemas.microsoft.com/office/drawing/2014/main" val="220566160"/>
                    </a:ext>
                  </a:extLst>
                </a:gridCol>
                <a:gridCol w="681223">
                  <a:extLst>
                    <a:ext uri="{9D8B030D-6E8A-4147-A177-3AD203B41FA5}">
                      <a16:colId xmlns="" xmlns:a16="http://schemas.microsoft.com/office/drawing/2014/main" val="1113578827"/>
                    </a:ext>
                  </a:extLst>
                </a:gridCol>
                <a:gridCol w="704047">
                  <a:extLst>
                    <a:ext uri="{9D8B030D-6E8A-4147-A177-3AD203B41FA5}">
                      <a16:colId xmlns="" xmlns:a16="http://schemas.microsoft.com/office/drawing/2014/main" val="1586476661"/>
                    </a:ext>
                  </a:extLst>
                </a:gridCol>
                <a:gridCol w="704632">
                  <a:extLst>
                    <a:ext uri="{9D8B030D-6E8A-4147-A177-3AD203B41FA5}">
                      <a16:colId xmlns="" xmlns:a16="http://schemas.microsoft.com/office/drawing/2014/main" val="263706402"/>
                    </a:ext>
                  </a:extLst>
                </a:gridCol>
                <a:gridCol w="704632">
                  <a:extLst>
                    <a:ext uri="{9D8B030D-6E8A-4147-A177-3AD203B41FA5}">
                      <a16:colId xmlns="" xmlns:a16="http://schemas.microsoft.com/office/drawing/2014/main" val="2845978607"/>
                    </a:ext>
                  </a:extLst>
                </a:gridCol>
                <a:gridCol w="637330">
                  <a:extLst>
                    <a:ext uri="{9D8B030D-6E8A-4147-A177-3AD203B41FA5}">
                      <a16:colId xmlns="" xmlns:a16="http://schemas.microsoft.com/office/drawing/2014/main" val="3025727605"/>
                    </a:ext>
                  </a:extLst>
                </a:gridCol>
                <a:gridCol w="637330">
                  <a:extLst>
                    <a:ext uri="{9D8B030D-6E8A-4147-A177-3AD203B41FA5}">
                      <a16:colId xmlns="" xmlns:a16="http://schemas.microsoft.com/office/drawing/2014/main" val="2315198997"/>
                    </a:ext>
                  </a:extLst>
                </a:gridCol>
              </a:tblGrid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RPM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E15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E30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E85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3118275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109.73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108.89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107.91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106.95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104.35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102.66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051283506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118.34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117.46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116.23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114.76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112.49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111.65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109.83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701314257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128.73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127.69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126.34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124.63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122.03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121.02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118.59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740092738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133.15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131.99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130.52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128.79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125.89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124.87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122.45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904549723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132.15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130.86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129.19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127.2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123.98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122.69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119.85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910118404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133.64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132.26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130.42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128.16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124.54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123.15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120.13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304154586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137.84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136.32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134.21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131.63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127.66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126.11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122.66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743384127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138.62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136.95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134.85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132.14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128.04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126.46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123.02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841624759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137.79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136.17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133.94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131.29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127.08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125.44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122.1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733887068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135.19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133.42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130.98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128.07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123.45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121.91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118.48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267691064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129.05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127.19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124.57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121.35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116.36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114.59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110.82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374984841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119.07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117.15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114.48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111.11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105.96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104.18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100.52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790691854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6500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108.14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106.02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103.06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99.44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93.88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92.02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88.13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364863282"/>
                  </a:ext>
                </a:extLst>
              </a:tr>
              <a:tr h="208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13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7000</a:t>
                      </a:r>
                      <a:endParaRPr lang="en-US" sz="13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99.44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97.19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94.05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90.15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84.31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82.35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78.34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04330475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84009" y="5089585"/>
            <a:ext cx="11084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Khi dùng xăng sinh học có nồng độ ethanol càng cao thì mô men động cơ giảm dần, với E5 giảm 1.2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%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, E10 giảm 2.84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%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, E15 giảm 4.84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%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, E30 giảm 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7.9%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, E50 giảm 9.09%, đặc biệt E85 giảm đáng kể so với E0, giảm 11.5%.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09" y="1492371"/>
            <a:ext cx="5359591" cy="342468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43655" y="6289424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22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14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Kết quả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342157"/>
              </p:ext>
            </p:extLst>
          </p:nvPr>
        </p:nvGraphicFramePr>
        <p:xfrm>
          <a:off x="6352359" y="1508216"/>
          <a:ext cx="4876800" cy="3395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980415617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345675970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3391793226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88930986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707963672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738929231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3447569373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83552012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RPM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E15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E30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E85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="" xmlns:a16="http://schemas.microsoft.com/office/drawing/2014/main" val="121615395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342.27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346.41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351.97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357.19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375.94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409.86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483.11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2486019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316.67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321.22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325.53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331.51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348.91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381.74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450.29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7800058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301.97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306.44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310.85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316.49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333.18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364.54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431.42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6678157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296.88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301.52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306.08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311.59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328.73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360.18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426.20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7918985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296.40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301.41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306.50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312.79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330.64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362.86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430.62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7683233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296.17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301.43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306.63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313.49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332.36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364.85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433.50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6999934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294.87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300.30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305.95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312.96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332.37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365.03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434.41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6177557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294.44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300.11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305.64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312.86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332.42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365.17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434.65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816681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295.24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300.86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306.93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314.30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334.59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367.87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438.09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9084253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297.15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303.30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309.88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318.06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339.9</a:t>
                      </a:r>
                      <a:r>
                        <a:rPr lang="vi-VN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373.84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446.30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5187983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301.63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308.34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315.80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325.08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349.14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384.51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460.53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844920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310.85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318.41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326.94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337.96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365.25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403.12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484.68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6945280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320.30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329.34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339.82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353.02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385.18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426.20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515.74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5943752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327.67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337.91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350.17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366.03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403.05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447.32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544.41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44117481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24040" y="4824703"/>
            <a:ext cx="105587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Khi dùng xăng sinh học có nồng độ ethanol càng cao thì suất tiêu hao nhiên liệu cũng tăng theo, với E5 tăng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 1.9%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, E10 tăng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 4.1%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, E15 tăng 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6.7%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, E30 tăng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 13.9%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, E50 tăng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 25.3%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, đặc biệt E85 tăng đáng kể so với E0, tăng </a:t>
            </a:r>
            <a:r>
              <a:rPr lang="vi-VN">
                <a:latin typeface="Cambria Math" panose="02040503050406030204" pitchFamily="18" charset="0"/>
                <a:ea typeface="Cambria Math" panose="02040503050406030204" pitchFamily="18" charset="0"/>
              </a:rPr>
              <a:t>49.5% 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0" y="1520396"/>
            <a:ext cx="5577761" cy="312061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61889" y="6271023"/>
            <a:ext cx="1293791" cy="386952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23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4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Kết quả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465936"/>
              </p:ext>
            </p:extLst>
          </p:nvPr>
        </p:nvGraphicFramePr>
        <p:xfrm>
          <a:off x="6487885" y="1523999"/>
          <a:ext cx="4667792" cy="340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474">
                  <a:extLst>
                    <a:ext uri="{9D8B030D-6E8A-4147-A177-3AD203B41FA5}">
                      <a16:colId xmlns="" xmlns:a16="http://schemas.microsoft.com/office/drawing/2014/main" val="908714183"/>
                    </a:ext>
                  </a:extLst>
                </a:gridCol>
                <a:gridCol w="583474">
                  <a:extLst>
                    <a:ext uri="{9D8B030D-6E8A-4147-A177-3AD203B41FA5}">
                      <a16:colId xmlns="" xmlns:a16="http://schemas.microsoft.com/office/drawing/2014/main" val="279549597"/>
                    </a:ext>
                  </a:extLst>
                </a:gridCol>
                <a:gridCol w="583474">
                  <a:extLst>
                    <a:ext uri="{9D8B030D-6E8A-4147-A177-3AD203B41FA5}">
                      <a16:colId xmlns="" xmlns:a16="http://schemas.microsoft.com/office/drawing/2014/main" val="3565958948"/>
                    </a:ext>
                  </a:extLst>
                </a:gridCol>
                <a:gridCol w="583474">
                  <a:extLst>
                    <a:ext uri="{9D8B030D-6E8A-4147-A177-3AD203B41FA5}">
                      <a16:colId xmlns="" xmlns:a16="http://schemas.microsoft.com/office/drawing/2014/main" val="1985547646"/>
                    </a:ext>
                  </a:extLst>
                </a:gridCol>
                <a:gridCol w="583474">
                  <a:extLst>
                    <a:ext uri="{9D8B030D-6E8A-4147-A177-3AD203B41FA5}">
                      <a16:colId xmlns="" xmlns:a16="http://schemas.microsoft.com/office/drawing/2014/main" val="3736213001"/>
                    </a:ext>
                  </a:extLst>
                </a:gridCol>
                <a:gridCol w="583474">
                  <a:extLst>
                    <a:ext uri="{9D8B030D-6E8A-4147-A177-3AD203B41FA5}">
                      <a16:colId xmlns="" xmlns:a16="http://schemas.microsoft.com/office/drawing/2014/main" val="729937494"/>
                    </a:ext>
                  </a:extLst>
                </a:gridCol>
                <a:gridCol w="583474">
                  <a:extLst>
                    <a:ext uri="{9D8B030D-6E8A-4147-A177-3AD203B41FA5}">
                      <a16:colId xmlns="" xmlns:a16="http://schemas.microsoft.com/office/drawing/2014/main" val="3365756105"/>
                    </a:ext>
                  </a:extLst>
                </a:gridCol>
                <a:gridCol w="583474">
                  <a:extLst>
                    <a:ext uri="{9D8B030D-6E8A-4147-A177-3AD203B41FA5}">
                      <a16:colId xmlns="" xmlns:a16="http://schemas.microsoft.com/office/drawing/2014/main" val="3784652593"/>
                    </a:ext>
                  </a:extLst>
                </a:gridCol>
              </a:tblGrid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RPM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E0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E10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E15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E30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E50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E85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="" xmlns:a16="http://schemas.microsoft.com/office/drawing/2014/main" val="2458322022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0.647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0.734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0.831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1.006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1.319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1.282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1.250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125946137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0.774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0.885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1.006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1.180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1.555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1.517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1.446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262471879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0.841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0.952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1.095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1.290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1.699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1.654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1.539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920276959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0.919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1.201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1.422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1.875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1.819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1.700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611680694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1.178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1.361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1.604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2.126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2.052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1.903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762280693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1.064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1.216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1.413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1.679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2.228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2.137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1.946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324951729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1.074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1.232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1.434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1.710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2.281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2.171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1.943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226886112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1.089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1.249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1.453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1.742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2.324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2.216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1.960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929380896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1.106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1.272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1.492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1.788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2.399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2.266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2.003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058194174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1.196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1.370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1.610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1.939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2.459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2.170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4094084656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1.341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1.544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1.818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2.187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2.794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2.467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233186007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1.334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1.557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1.850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2.247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3.060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2.861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2.462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259659313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1.269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1.492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1.800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2.234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3.101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2.843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2.387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591655590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algn="ctr" fontAlgn="ctr"/>
                      <a:r>
                        <a:rPr lang="vi-VN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1.153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1.368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1.676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2.099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2.993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2.701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2.200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845443598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54015" y="4787661"/>
            <a:ext cx="1068812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mtClean="0">
                <a:latin typeface="Cambria" panose="02040503050406030204" pitchFamily="18" charset="0"/>
                <a:ea typeface="Cambria" panose="02040503050406030204" pitchFamily="18" charset="0"/>
              </a:rPr>
              <a:t>Giá trị NO</a:t>
            </a:r>
            <a:r>
              <a:rPr lang="vi-VN" baseline="-25000" smtClean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vi-VN" smtClean="0">
                <a:latin typeface="Cambria" panose="02040503050406030204" pitchFamily="18" charset="0"/>
                <a:ea typeface="Cambria" panose="02040503050406030204" pitchFamily="18" charset="0"/>
              </a:rPr>
              <a:t> có xu hướng tăng từ E0 đến E30. E5 tăng 15%, E10 tăng 34.9%, E15 tăng 62.5%, E30 </a:t>
            </a:r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vi-VN" smtClean="0">
                <a:latin typeface="Cambria" panose="02040503050406030204" pitchFamily="18" charset="0"/>
                <a:ea typeface="Cambria" panose="02040503050406030204" pitchFamily="18" charset="0"/>
              </a:rPr>
              <a:t>ăng 118% so với E0. Khi dùng E50, E85 thì giá trị NO</a:t>
            </a:r>
            <a:r>
              <a:rPr lang="vi-VN" baseline="-25000" smtClean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vi-VN" smtClean="0">
                <a:latin typeface="Cambria" panose="02040503050406030204" pitchFamily="18" charset="0"/>
                <a:ea typeface="Cambria" panose="02040503050406030204" pitchFamily="18" charset="0"/>
              </a:rPr>
              <a:t> lại có xu hướng giảm dần, E50 giảm 5.3%, E85 giảm 15.7% so với E30.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15" y="1519328"/>
            <a:ext cx="5667285" cy="326833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43655" y="6263298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24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1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Kết quả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598"/>
              </p:ext>
            </p:extLst>
          </p:nvPr>
        </p:nvGraphicFramePr>
        <p:xfrm>
          <a:off x="6516187" y="1449244"/>
          <a:ext cx="4956944" cy="3415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618">
                  <a:extLst>
                    <a:ext uri="{9D8B030D-6E8A-4147-A177-3AD203B41FA5}">
                      <a16:colId xmlns="" xmlns:a16="http://schemas.microsoft.com/office/drawing/2014/main" val="3107295324"/>
                    </a:ext>
                  </a:extLst>
                </a:gridCol>
                <a:gridCol w="619618">
                  <a:extLst>
                    <a:ext uri="{9D8B030D-6E8A-4147-A177-3AD203B41FA5}">
                      <a16:colId xmlns="" xmlns:a16="http://schemas.microsoft.com/office/drawing/2014/main" val="1535427239"/>
                    </a:ext>
                  </a:extLst>
                </a:gridCol>
                <a:gridCol w="619618">
                  <a:extLst>
                    <a:ext uri="{9D8B030D-6E8A-4147-A177-3AD203B41FA5}">
                      <a16:colId xmlns="" xmlns:a16="http://schemas.microsoft.com/office/drawing/2014/main" val="3703375109"/>
                    </a:ext>
                  </a:extLst>
                </a:gridCol>
                <a:gridCol w="619618">
                  <a:extLst>
                    <a:ext uri="{9D8B030D-6E8A-4147-A177-3AD203B41FA5}">
                      <a16:colId xmlns="" xmlns:a16="http://schemas.microsoft.com/office/drawing/2014/main" val="2361949805"/>
                    </a:ext>
                  </a:extLst>
                </a:gridCol>
                <a:gridCol w="619618">
                  <a:extLst>
                    <a:ext uri="{9D8B030D-6E8A-4147-A177-3AD203B41FA5}">
                      <a16:colId xmlns="" xmlns:a16="http://schemas.microsoft.com/office/drawing/2014/main" val="2529091514"/>
                    </a:ext>
                  </a:extLst>
                </a:gridCol>
                <a:gridCol w="619618">
                  <a:extLst>
                    <a:ext uri="{9D8B030D-6E8A-4147-A177-3AD203B41FA5}">
                      <a16:colId xmlns="" xmlns:a16="http://schemas.microsoft.com/office/drawing/2014/main" val="1959087068"/>
                    </a:ext>
                  </a:extLst>
                </a:gridCol>
                <a:gridCol w="619618">
                  <a:extLst>
                    <a:ext uri="{9D8B030D-6E8A-4147-A177-3AD203B41FA5}">
                      <a16:colId xmlns="" xmlns:a16="http://schemas.microsoft.com/office/drawing/2014/main" val="2331982501"/>
                    </a:ext>
                  </a:extLst>
                </a:gridCol>
                <a:gridCol w="619618">
                  <a:extLst>
                    <a:ext uri="{9D8B030D-6E8A-4147-A177-3AD203B41FA5}">
                      <a16:colId xmlns="" xmlns:a16="http://schemas.microsoft.com/office/drawing/2014/main" val="4100500652"/>
                    </a:ext>
                  </a:extLst>
                </a:gridCol>
              </a:tblGrid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RPM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E15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E30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E85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="" xmlns:a16="http://schemas.microsoft.com/office/drawing/2014/main" val="1344743468"/>
                  </a:ext>
                </a:extLst>
              </a:tr>
              <a:tr h="23065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351.33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332.88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316.13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288.86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247.45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241.79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224.99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4279584450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326.81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309.17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293.38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273.11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233.65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227.67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213.52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788993954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314.4</a:t>
                      </a:r>
                      <a:r>
                        <a:rPr lang="vi-VN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299.01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282.60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263.02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225.37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219.28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207.55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385268719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310.23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295.41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279.50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259.81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223.23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217.64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205.25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089786057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307.96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293.92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278.34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260.00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223.43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218.60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207.19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427587538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311.35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296.92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281.59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263.31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227.46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222.54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211.17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3876683251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312.71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298.56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283.70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265.73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229.95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225.23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214.02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022986762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312.37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298.70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283.89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265.58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230.08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224.91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214.30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047863512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314.31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300.38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285.63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267.51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231.95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227.51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216.59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4215938305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314.94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301.89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287.60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269.84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235.06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230.35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219.66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306904241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316.16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302.78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288.89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271.70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237.22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232.82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222.83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65687478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329.35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316.05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302.37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285.80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251.29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247.38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237.95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1826216640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6500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343.7</a:t>
                      </a:r>
                      <a:r>
                        <a:rPr lang="vi-VN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331.56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318.88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302.61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268.88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265.38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256.92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4054012"/>
                  </a:ext>
                </a:extLst>
              </a:tr>
              <a:tr h="2232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7000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355.22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343.41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331.61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317.13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283.93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280.73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273.62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="" xmlns:a16="http://schemas.microsoft.com/office/drawing/2014/main" val="285380371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78103" y="5003320"/>
            <a:ext cx="1028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mtClean="0">
                <a:latin typeface="Cambria" panose="02040503050406030204" pitchFamily="18" charset="0"/>
                <a:ea typeface="Cambria" panose="02040503050406030204" pitchFamily="18" charset="0"/>
              </a:rPr>
              <a:t>Giá </a:t>
            </a:r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trị phát thải CO khi sử dụng nhiên liệu xăng sinh học giảm từ E0 đến E85. E5 giảm 4.4%, E10 giảm 8.9%, E15 giảm 14.7%, E30 giảm 25.9%, E50 giảm 27.4%, E85 giảm 30.8% so với </a:t>
            </a:r>
            <a:r>
              <a:rPr lang="vi-VN" smtClean="0">
                <a:latin typeface="Cambria" panose="02040503050406030204" pitchFamily="18" charset="0"/>
                <a:ea typeface="Cambria" panose="02040503050406030204" pitchFamily="18" charset="0"/>
              </a:rPr>
              <a:t>E0.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03" y="1455348"/>
            <a:ext cx="5713453" cy="341857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43655" y="6288607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25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0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Kết quả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630179"/>
              </p:ext>
            </p:extLst>
          </p:nvPr>
        </p:nvGraphicFramePr>
        <p:xfrm>
          <a:off x="6514012" y="1561647"/>
          <a:ext cx="4876800" cy="3395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="" xmlns:a16="http://schemas.microsoft.com/office/drawing/2014/main" val="621479423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73952888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478142744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2471234099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779211536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60315462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1609430938"/>
                    </a:ext>
                  </a:extLst>
                </a:gridCol>
                <a:gridCol w="609600">
                  <a:extLst>
                    <a:ext uri="{9D8B030D-6E8A-4147-A177-3AD203B41FA5}">
                      <a16:colId xmlns="" xmlns:a16="http://schemas.microsoft.com/office/drawing/2014/main" val="30779023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RPM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E15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E30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E50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E85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="" xmlns:a16="http://schemas.microsoft.com/office/drawing/2014/main" val="376589956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3.1758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3.1084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3.0253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2.9341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2.7972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2.7417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2.6454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0485673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3.0225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2.9585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2.9011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2.8151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2.6792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2.6247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2.5443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008567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2.9253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2.8665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2.8032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2.7287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2.6038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2.5436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2.4721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010657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2.9297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2.8708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2.8098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2.7352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2.5900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2.5355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2.4650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4306104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2.9408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2.8878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2.8300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2.7619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2.6457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2.5945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2.5287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2561007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2.9648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2.9134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2.8571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2.7923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2.6817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2.6308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2.5669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9811357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2.9723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2.9215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2.8698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2.7665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2.6644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2.6162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2.5551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321529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4200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2.9676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2.9228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2.8696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2.7707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2.6690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2.6198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2.5614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916986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2.9868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2.9384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2.8469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2.7874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2.6900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2.6439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2.5869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5030732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2.9977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2.9552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2.9100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2.8557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2.7666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2.7184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2.6681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6078426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5500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3.0977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3.0552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2.9625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2.9137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2.8345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2.7884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2.7418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1297407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3.1349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3.0999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3.0664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3.0289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2.9637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2.9220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2.8846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6096395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3.2299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3.2057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3.1887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3.1643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3.1253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3.0883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3.0682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6588872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u="none" strike="noStrike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7620" marR="7620" marT="762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3.3378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3.3225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3.2465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3.2458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3.2428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3.2122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</a:rPr>
                        <a:t>3.2111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77222517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8103" y="5003320"/>
            <a:ext cx="1028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mtClean="0">
                <a:latin typeface="Cambria" panose="02040503050406030204" pitchFamily="18" charset="0"/>
                <a:ea typeface="Cambria" panose="02040503050406030204" pitchFamily="18" charset="0"/>
              </a:rPr>
              <a:t>Giá trị phát thải HC khi sử dụng nhiên liệu xăng sinh học giảm từ E0 đến E85. E5 giảm 1.5%, E10 giảm 3.5%, E15 giảm 5.5%, E30 giảm 8.7%, E50 giảm 10.3%, E85 giảm 12.1% so với E0.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03" y="1549312"/>
            <a:ext cx="5726214" cy="316933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9843655" y="6277995"/>
            <a:ext cx="1312025" cy="40583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26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46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Đánh giá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97280" y="1367246"/>
            <a:ext cx="10058400" cy="4746171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323704" y="1637211"/>
            <a:ext cx="402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VỀ TÍNH NĂNG KỸ THUẬT ĐỘNG CƠ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4297" y="2081349"/>
            <a:ext cx="9135291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Công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suất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và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mô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men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của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động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cơ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giảm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khi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sử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dụng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xăng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– ethanol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với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nồng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độ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tăng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dần</a:t>
            </a: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Suất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tiêu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hao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nhiên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liệu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tăng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lên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khi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sử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dụng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xăng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– ethanol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với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nồng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độ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tăng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dần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3703" y="3217260"/>
            <a:ext cx="469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VỀ LƯỢNG PHÁT THẢI RA MÔI TRƯỜNG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3702" y="4612643"/>
            <a:ext cx="4693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smtClean="0">
                <a:latin typeface="Cambria Math" panose="02040503050406030204" pitchFamily="18" charset="0"/>
                <a:ea typeface="Cambria Math" panose="02040503050406030204" pitchFamily="18" charset="0"/>
              </a:rPr>
              <a:t>KHUYẾN NGHỊ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24297" y="3481201"/>
            <a:ext cx="9135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CO và HC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của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động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cơ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giảm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khi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sử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dụng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xăng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– ethanol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với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nồng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độ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tăng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dần</a:t>
            </a: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>
                <a:latin typeface="Cambria" panose="02040503050406030204" pitchFamily="18" charset="0"/>
                <a:ea typeface="Cambria" panose="02040503050406030204" pitchFamily="18" charset="0"/>
              </a:rPr>
              <a:t>NO</a:t>
            </a:r>
            <a:r>
              <a:rPr lang="vi-VN" baseline="-25000">
                <a:latin typeface="Cambria" panose="02040503050406030204" pitchFamily="18" charset="0"/>
                <a:ea typeface="Cambria" panose="02040503050406030204" pitchFamily="18" charset="0"/>
              </a:rPr>
              <a:t>x </a:t>
            </a:r>
            <a:r>
              <a:rPr lang="vi-VN" smtClean="0">
                <a:latin typeface="Cambria" panose="02040503050406030204" pitchFamily="18" charset="0"/>
                <a:ea typeface="Cambria" panose="02040503050406030204" pitchFamily="18" charset="0"/>
              </a:rPr>
              <a:t> tăng khi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sử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dụng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xăng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– ethanol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với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nồng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độ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thấp, giảm khi nồng độ cao 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4297" y="4981740"/>
            <a:ext cx="9135291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Sử dụng E10 vừa đảm bảo tính kỹ thuật vừa giảm ô nhiễm môi trường.</a:t>
            </a: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mtClean="0">
                <a:latin typeface="Cambria" panose="02040503050406030204" pitchFamily="18" charset="0"/>
                <a:ea typeface="Cambria" panose="02040503050406030204" pitchFamily="18" charset="0"/>
              </a:rPr>
              <a:t>Khi dùng xăng – ethanol  với nồng độ trên 15% cần cải thiện thông số và kết cấu động cơ.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43655" y="6276174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27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52898" y="2274776"/>
            <a:ext cx="8286205" cy="2767149"/>
          </a:xfrm>
          <a:prstGeom prst="rect">
            <a:avLst/>
          </a:prstGeom>
          <a:solidFill>
            <a:srgbClr val="005390"/>
          </a:solidFill>
          <a:ln w="76200">
            <a:solidFill>
              <a:srgbClr val="7FCAFF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ĐỀ TÀI: </a:t>
            </a:r>
            <a:r>
              <a:rPr lang="en-US" sz="24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NGHIÊN CỨU ỨNG DỤNG AVL BOOST MÔ PHỎNG ĐỘNG CƠ SỬ DỤNG NHIÊN LIỆU XĂNG – ETHANOL</a:t>
            </a:r>
          </a:p>
          <a:p>
            <a:pPr algn="ctr"/>
            <a:endParaRPr lang="en-US" smtClean="0"/>
          </a:p>
        </p:txBody>
      </p:sp>
      <p:pic>
        <p:nvPicPr>
          <p:cNvPr id="2050" name="Picture 2" descr="HỎI - ĐÁP các câu hỏi thường gặp về Tuyển sinh ĐHBKH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1" y="3740436"/>
            <a:ext cx="2484120" cy="260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Phản biện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804664" y="6248165"/>
            <a:ext cx="1351016" cy="41933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28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54530" y="2156460"/>
            <a:ext cx="82829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mtClean="0">
                <a:latin typeface="Cambria Math" panose="02040503050406030204" pitchFamily="18" charset="0"/>
                <a:ea typeface="Cambria Math" panose="02040503050406030204" pitchFamily="18" charset="0"/>
              </a:rPr>
              <a:t>Cảm ơn Thầy và các bạn đã chú ý lắng nghe!</a:t>
            </a:r>
            <a:endParaRPr lang="en-US" sz="6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Kết thúc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843655" y="6300581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29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4"/>
            <a:ext cx="10058400" cy="958722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0" b="1" smtClean="0">
                <a:solidFill>
                  <a:srgbClr val="FFFF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Giới thiệu</a:t>
            </a:r>
            <a:endParaRPr lang="en-US" sz="5000" b="1">
              <a:solidFill>
                <a:srgbClr val="FFFF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367246"/>
            <a:ext cx="10058400" cy="4746171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41013318"/>
              </p:ext>
            </p:extLst>
          </p:nvPr>
        </p:nvGraphicFramePr>
        <p:xfrm>
          <a:off x="1564640" y="1657954"/>
          <a:ext cx="9123680" cy="4164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43655" y="6235337"/>
            <a:ext cx="1312025" cy="460738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780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[1] Tính cấp thiết của đề tài 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127760"/>
            <a:ext cx="10058400" cy="501396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307070" y="1315645"/>
            <a:ext cx="5162182" cy="3532716"/>
            <a:chOff x="1307070" y="1315645"/>
            <a:chExt cx="5162182" cy="3532716"/>
          </a:xfrm>
        </p:grpSpPr>
        <p:pic>
          <p:nvPicPr>
            <p:cNvPr id="1028" name="Picture 4" descr="Báo động ô nhiễm không khí từ phương tiện cá nhâ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7070" y="1315645"/>
              <a:ext cx="5162182" cy="315815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2063446" y="4479029"/>
              <a:ext cx="3771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Tình hình giao thông Việt Nam</a:t>
              </a:r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546447" y="2108123"/>
            <a:ext cx="5374710" cy="3768669"/>
            <a:chOff x="5546447" y="2108123"/>
            <a:chExt cx="5374710" cy="3768669"/>
          </a:xfrm>
        </p:grpSpPr>
        <p:sp>
          <p:nvSpPr>
            <p:cNvPr id="24" name="TextBox 23"/>
            <p:cNvSpPr txBox="1"/>
            <p:nvPr/>
          </p:nvSpPr>
          <p:spPr>
            <a:xfrm>
              <a:off x="5656065" y="5507460"/>
              <a:ext cx="51554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Thống kê số lượng phương tiện ô tô, xe máy</a:t>
              </a:r>
              <a:endParaRPr lang="en-US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6447" y="2108123"/>
              <a:ext cx="5374710" cy="337824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16985" y="6278844"/>
            <a:ext cx="1338695" cy="369605"/>
          </a:xfrm>
        </p:spPr>
        <p:txBody>
          <a:bodyPr/>
          <a:lstStyle/>
          <a:p>
            <a:r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[1] Tính cấp thiết của đề tài 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127760"/>
            <a:ext cx="10058400" cy="501396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pic>
        <p:nvPicPr>
          <p:cNvPr id="21" name="Picture 20" descr="C:\Users\ADMIN\Desktop\Untitle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10" y="1378757"/>
            <a:ext cx="5233433" cy="40242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705410" y="5541562"/>
            <a:ext cx="5233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Tiêu thụ dầu trên toàn thế giới từ 1998 đến 2020 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1288" y="1372851"/>
            <a:ext cx="4180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Nguồn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nhiên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liệu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hóa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thạch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được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khai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thác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và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sử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dụng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quá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mức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dẫn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đến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tình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trạng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đang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dần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cạn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kiệt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vi-VN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Nguồn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nhiên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liệu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không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thể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tái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tạo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được</a:t>
            </a:r>
            <a:endParaRPr lang="en-US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Gây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ô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nhiễm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môi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trường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ảnh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hưởng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sức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khỏe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 con </a:t>
            </a:r>
            <a:r>
              <a:rPr lang="en-US" err="1">
                <a:latin typeface="Cambria Math" panose="02040503050406030204" pitchFamily="18" charset="0"/>
                <a:ea typeface="Cambria Math" panose="02040503050406030204" pitchFamily="18" charset="0"/>
              </a:rPr>
              <a:t>người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93372" y="2929235"/>
            <a:ext cx="40233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43655" y="6280239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54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[1] Tính cấp thiết của đề tài 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127760"/>
            <a:ext cx="10058400" cy="501396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5338352" y="1413592"/>
            <a:ext cx="5536797" cy="40242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437572" y="5437878"/>
            <a:ext cx="533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Lượng phát thải khí CO</a:t>
            </a:r>
            <a:r>
              <a:rPr lang="en-US" b="1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b="1">
                <a:latin typeface="Cambria Math" panose="02040503050406030204" pitchFamily="18" charset="0"/>
                <a:ea typeface="Cambria Math" panose="02040503050406030204" pitchFamily="18" charset="0"/>
              </a:rPr>
              <a:t> liên quan đến năng lượng trên thế giới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67246" y="1413592"/>
            <a:ext cx="38143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Ảnh hưởng lượng khí thải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CO</a:t>
            </a:r>
            <a:r>
              <a:rPr lang="en-US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2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với ô nhiễm không khí:</a:t>
            </a:r>
          </a:p>
          <a:p>
            <a:pPr lvl="1" algn="just"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Hiệu ứng nhà kính</a:t>
            </a:r>
          </a:p>
          <a:p>
            <a:pPr lvl="1" algn="just"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Biến đổi khí hậu toàn cầu</a:t>
            </a:r>
          </a:p>
          <a:p>
            <a:pPr lvl="1" algn="just"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Mưa axit</a:t>
            </a:r>
          </a:p>
          <a:p>
            <a:pPr lvl="1" algn="just">
              <a:lnSpc>
                <a:spcPct val="150000"/>
              </a:lnSpc>
            </a:pP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-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Sức khỏe con người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843655" y="6282323"/>
            <a:ext cx="1312025" cy="36512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23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[2] </a:t>
            </a:r>
            <a:r>
              <a:rPr lang="vi-VN" sz="3200" b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thanol và xăng sinh học 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97280" y="1127760"/>
            <a:ext cx="10058400" cy="501396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990" y="2520147"/>
            <a:ext cx="5520690" cy="36215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62100" y="4526585"/>
            <a:ext cx="7551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Xăng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sinh học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(gasohol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hoặc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biogasoline) được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tạo ra bằng cách phối trộn cồn sinh học ethanol khan (anhydrous ethanol) với xăng 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truyền thống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theo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một tỉ lệ nhất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định.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62100" y="1226100"/>
            <a:ext cx="7551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Ethanol(C</a:t>
            </a:r>
            <a:r>
              <a:rPr lang="en-US" baseline="-2500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baseline="-25000" smtClean="0"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OH) được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biết đến như là rượu ethylic, alcohol ethylic, rượu ngũ cốc hay 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cồn, </a:t>
            </a:r>
            <a:r>
              <a:rPr lang="vi-VN" smtClean="0">
                <a:latin typeface="Cambria Math" panose="02040503050406030204" pitchFamily="18" charset="0"/>
                <a:ea typeface="Cambria Math" panose="02040503050406030204" pitchFamily="18" charset="0"/>
              </a:rPr>
              <a:t>thường được pha với xăng để làm nhiên liệu cho động cơ</a:t>
            </a: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en-US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2100" y="2743200"/>
            <a:ext cx="7147560" cy="123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670471"/>
              </p:ext>
            </p:extLst>
          </p:nvPr>
        </p:nvGraphicFramePr>
        <p:xfrm>
          <a:off x="2371090" y="1918608"/>
          <a:ext cx="5933440" cy="2453640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2225675">
                  <a:extLst>
                    <a:ext uri="{9D8B030D-6E8A-4147-A177-3AD203B41FA5}">
                      <a16:colId xmlns="" xmlns:a16="http://schemas.microsoft.com/office/drawing/2014/main" val="3040659874"/>
                    </a:ext>
                  </a:extLst>
                </a:gridCol>
                <a:gridCol w="741045">
                  <a:extLst>
                    <a:ext uri="{9D8B030D-6E8A-4147-A177-3AD203B41FA5}">
                      <a16:colId xmlns="" xmlns:a16="http://schemas.microsoft.com/office/drawing/2014/main" val="3921746928"/>
                    </a:ext>
                  </a:extLst>
                </a:gridCol>
                <a:gridCol w="1483360">
                  <a:extLst>
                    <a:ext uri="{9D8B030D-6E8A-4147-A177-3AD203B41FA5}">
                      <a16:colId xmlns="" xmlns:a16="http://schemas.microsoft.com/office/drawing/2014/main" val="779727890"/>
                    </a:ext>
                  </a:extLst>
                </a:gridCol>
                <a:gridCol w="1483360">
                  <a:extLst>
                    <a:ext uri="{9D8B030D-6E8A-4147-A177-3AD203B41FA5}">
                      <a16:colId xmlns="" xmlns:a16="http://schemas.microsoft.com/office/drawing/2014/main" val="23163681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Đặc tính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Đơn vị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Ethanol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Xăng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07212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Tỉ lệ không khí/nhiên liệu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9.0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14.7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181947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Nhiệt độ sôi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℃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35 - 210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808073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Nhiệt độ tự cháy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℃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392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280 - 430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43744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Nhiệt</a:t>
                      </a:r>
                      <a:r>
                        <a:rPr lang="en-US" sz="1400" baseline="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hóa hơi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kJ/kg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840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270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123480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Nhiệt trị </a:t>
                      </a:r>
                      <a:r>
                        <a:rPr lang="en-US" sz="14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thấp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MJ/kg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44</a:t>
                      </a:r>
                      <a:endParaRPr lang="en-US" sz="140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164660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Tỷ trọng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0.792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0.72 - 0.78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500026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Độ tan trong nước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&lt; 0.01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039639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Hàm lượng nguyên tố Oxi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%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34.7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&lt; 2.7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2234884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Chỉ số Octan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106 -130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92 - 95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81244171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843655" y="6245165"/>
            <a:ext cx="1312025" cy="431860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3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[3] Ô tô sử dụng nhiên liệu linh hoạt 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97280" y="1127760"/>
            <a:ext cx="10058400" cy="5013960"/>
            <a:chOff x="1097280" y="1127760"/>
            <a:chExt cx="10058400" cy="5013960"/>
          </a:xfrm>
        </p:grpSpPr>
        <p:sp>
          <p:nvSpPr>
            <p:cNvPr id="9" name="Rectangle 8"/>
            <p:cNvSpPr/>
            <p:nvPr/>
          </p:nvSpPr>
          <p:spPr>
            <a:xfrm>
              <a:off x="1097280" y="1127760"/>
              <a:ext cx="10058400" cy="5013960"/>
            </a:xfrm>
            <a:prstGeom prst="rect">
              <a:avLst/>
            </a:prstGeom>
            <a:ln w="762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64320" y="1389700"/>
              <a:ext cx="364997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Ô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tô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sử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dụng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nhiên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liệu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linh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hoạt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(Flexible </a:t>
              </a:r>
              <a:r>
                <a:rPr lang="en-US">
                  <a:latin typeface="Cambria Math" panose="02040503050406030204" pitchFamily="18" charset="0"/>
                  <a:ea typeface="Cambria Math" panose="02040503050406030204" pitchFamily="18" charset="0"/>
                </a:rPr>
                <a:t>Fuel 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Vehicles – FFV)</a:t>
              </a:r>
              <a:r>
                <a:rPr lang="vi-VN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có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động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cơ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>
                  <a:latin typeface="Cambria Math" panose="02040503050406030204" pitchFamily="18" charset="0"/>
                  <a:ea typeface="Cambria Math" panose="02040503050406030204" pitchFamily="18" charset="0"/>
                </a:rPr>
                <a:t>được</a:t>
              </a:r>
              <a:r>
                <a:rPr lang="en-US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>
                  <a:latin typeface="Cambria Math" panose="02040503050406030204" pitchFamily="18" charset="0"/>
                  <a:ea typeface="Cambria Math" panose="02040503050406030204" pitchFamily="18" charset="0"/>
                </a:rPr>
                <a:t>thiết</a:t>
              </a:r>
              <a:r>
                <a:rPr lang="en-US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kế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cải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tiến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>
                  <a:latin typeface="Cambria Math" panose="02040503050406030204" pitchFamily="18" charset="0"/>
                  <a:ea typeface="Cambria Math" panose="02040503050406030204" pitchFamily="18" charset="0"/>
                </a:rPr>
                <a:t>để</a:t>
              </a:r>
              <a:r>
                <a:rPr lang="en-US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có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thể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chạy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được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với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>
                  <a:latin typeface="Cambria Math" panose="02040503050406030204" pitchFamily="18" charset="0"/>
                  <a:ea typeface="Cambria Math" panose="02040503050406030204" pitchFamily="18" charset="0"/>
                </a:rPr>
                <a:t>nhiều</a:t>
              </a:r>
              <a:r>
                <a:rPr lang="en-US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loại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nhiên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liệu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khác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nhau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vận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hành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được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bằng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xăng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thông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thường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hoặc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hỗn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hợp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của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xăng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với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>
                  <a:latin typeface="Cambria Math" panose="02040503050406030204" pitchFamily="18" charset="0"/>
                  <a:ea typeface="Cambria Math" panose="02040503050406030204" pitchFamily="18" charset="0"/>
                </a:rPr>
                <a:t>nhiên</a:t>
              </a:r>
              <a:r>
                <a:rPr lang="en-US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liệu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sinh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học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như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ethanol,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metanol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với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t</a:t>
              </a:r>
              <a:r>
                <a:rPr lang="vi-VN">
                  <a:latin typeface="Cambria Math" panose="02040503050406030204" pitchFamily="18" charset="0"/>
                  <a:ea typeface="Cambria Math" panose="02040503050406030204" pitchFamily="18" charset="0"/>
                </a:rPr>
                <a:t>ỷ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lệ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khác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nhau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,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có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thể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lên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err="1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đến</a:t>
              </a:r>
              <a:r>
                <a:rPr lang="en-US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 85%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1338" y="1392080"/>
              <a:ext cx="5123143" cy="354729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2" name="TextBox 11"/>
          <p:cNvSpPr txBox="1"/>
          <p:nvPr/>
        </p:nvSpPr>
        <p:spPr>
          <a:xfrm>
            <a:off x="5481338" y="5196840"/>
            <a:ext cx="512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Tỷ lệ sử dụng phương tiện thay thế theo loại nhiên liệu tại Mỹ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843655" y="6233002"/>
            <a:ext cx="1312025" cy="487874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39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097280" y="286603"/>
            <a:ext cx="10058400" cy="658277"/>
          </a:xfrm>
          <a:prstGeom prst="rect">
            <a:avLst/>
          </a:prstGeom>
          <a:ln w="15875" cap="flat" cmpd="sng" algn="ctr">
            <a:solidFill>
              <a:srgbClr val="005390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[4] Phần mềm AVL Boost </a:t>
            </a:r>
            <a:endParaRPr lang="en-US" sz="3200" b="1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97280" y="1127760"/>
            <a:ext cx="10058400" cy="489966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97280" y="1127760"/>
            <a:ext cx="10058400" cy="501396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/>
          </a:p>
        </p:txBody>
      </p:sp>
      <p:pic>
        <p:nvPicPr>
          <p:cNvPr id="5" name="Google Shape;10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63545" y="1283448"/>
            <a:ext cx="3069415" cy="23852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rved Right Arrow 10"/>
          <p:cNvSpPr/>
          <p:nvPr/>
        </p:nvSpPr>
        <p:spPr>
          <a:xfrm>
            <a:off x="1192656" y="3200313"/>
            <a:ext cx="582857" cy="1485900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22625" y="3832686"/>
            <a:ext cx="2923740" cy="2011854"/>
            <a:chOff x="1822625" y="3832686"/>
            <a:chExt cx="2923740" cy="2011854"/>
          </a:xfrm>
        </p:grpSpPr>
        <p:pic>
          <p:nvPicPr>
            <p:cNvPr id="6" name="Google Shape;145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22625" y="3832686"/>
              <a:ext cx="2536015" cy="2011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ight Arrow 11"/>
            <p:cNvSpPr/>
            <p:nvPr/>
          </p:nvSpPr>
          <p:spPr>
            <a:xfrm>
              <a:off x="3725285" y="4556760"/>
              <a:ext cx="1021080" cy="403860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35968" y="1358890"/>
            <a:ext cx="5848350" cy="4485650"/>
            <a:chOff x="4935968" y="1358890"/>
            <a:chExt cx="5848350" cy="4485650"/>
          </a:xfrm>
        </p:grpSpPr>
        <p:sp>
          <p:nvSpPr>
            <p:cNvPr id="9" name="TextBox 8"/>
            <p:cNvSpPr txBox="1"/>
            <p:nvPr/>
          </p:nvSpPr>
          <p:spPr>
            <a:xfrm>
              <a:off x="5471274" y="1358890"/>
              <a:ext cx="4777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Cambria Math" panose="02040503050406030204" pitchFamily="18" charset="0"/>
                  <a:ea typeface="Cambria Math" panose="02040503050406030204" pitchFamily="18" charset="0"/>
                </a:rPr>
                <a:t>G</a:t>
              </a:r>
              <a:r>
                <a:rPr lang="en-US" sz="20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iao diện làm việc chính của AVL Boost</a:t>
              </a:r>
              <a:endParaRPr lang="en-US" sz="200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7" name="Google Shape;153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35968" y="1850440"/>
              <a:ext cx="5848350" cy="399410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9843655" y="6258550"/>
            <a:ext cx="1312025" cy="418295"/>
          </a:xfrm>
        </p:spPr>
        <p:txBody>
          <a:bodyPr/>
          <a:lstStyle/>
          <a:p>
            <a:fld id="{93945E4C-127E-49F6-A2C7-AB0A102FF932}" type="slidenum">
              <a:rPr lang="en-US" sz="1400" smtClean="0"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fld>
            <a:endParaRPr lang="en-US" sz="14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5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Retrospect">
  <a:themeElements>
    <a:clrScheme name="Custom 6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7FCAFF"/>
      </a:accent1>
      <a:accent2>
        <a:srgbClr val="005390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1795</TotalTime>
  <Words>2205</Words>
  <Application>Microsoft Office PowerPoint</Application>
  <PresentationFormat>Widescreen</PresentationFormat>
  <Paragraphs>1045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Retrospect</vt:lpstr>
      <vt:lpstr>PowerPoint Presentation</vt:lpstr>
      <vt:lpstr>Nội dung báo cáo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hi</cp:lastModifiedBy>
  <cp:revision>109</cp:revision>
  <dcterms:created xsi:type="dcterms:W3CDTF">2022-08-08T04:42:33Z</dcterms:created>
  <dcterms:modified xsi:type="dcterms:W3CDTF">2022-08-16T17:11:16Z</dcterms:modified>
</cp:coreProperties>
</file>